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FE"/>
    <a:srgbClr val="AB6EEE"/>
    <a:srgbClr val="9447E9"/>
    <a:srgbClr val="9950EA"/>
    <a:srgbClr val="CBCBFD"/>
    <a:srgbClr val="A25EEC"/>
    <a:srgbClr val="99FF66"/>
    <a:srgbClr val="66FF66"/>
    <a:srgbClr val="BABAFC"/>
    <a:srgbClr val="BC8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7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07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99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50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96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09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5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68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8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8B152-01C6-454D-9CE0-262641B0AD11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EB92-74C6-4D93-B703-01DB7287C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1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447E9"/>
          </a:solidFill>
          <a:ln>
            <a:solidFill>
              <a:srgbClr val="944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795491" y="3128818"/>
            <a:ext cx="600363" cy="600363"/>
          </a:xfrm>
          <a:prstGeom prst="ellipse">
            <a:avLst/>
          </a:prstGeom>
          <a:solidFill>
            <a:srgbClr val="45FF3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345217" y="2678544"/>
            <a:ext cx="1500910" cy="150091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784108" y="2117435"/>
            <a:ext cx="2623127" cy="2623127"/>
          </a:xfrm>
          <a:prstGeom prst="ellipse">
            <a:avLst/>
          </a:prstGeom>
          <a:noFill/>
          <a:ln w="165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735" y="2160152"/>
            <a:ext cx="2531872" cy="2537692"/>
          </a:xfrm>
          <a:prstGeom prst="rect">
            <a:avLst/>
          </a:prstGeom>
        </p:spPr>
      </p:pic>
      <p:sp>
        <p:nvSpPr>
          <p:cNvPr id="8" name="Арка 7"/>
          <p:cNvSpPr/>
          <p:nvPr/>
        </p:nvSpPr>
        <p:spPr>
          <a:xfrm rot="187854">
            <a:off x="-1487055" y="3986356"/>
            <a:ext cx="5061528" cy="5743288"/>
          </a:xfrm>
          <a:prstGeom prst="blockArc">
            <a:avLst>
              <a:gd name="adj1" fmla="val 10066154"/>
              <a:gd name="adj2" fmla="val 21416601"/>
              <a:gd name="adj3" fmla="val 17834"/>
            </a:avLst>
          </a:prstGeom>
          <a:solidFill>
            <a:srgbClr val="9950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491" y="3103994"/>
            <a:ext cx="4256231" cy="4256231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988290" y="932873"/>
            <a:ext cx="2863273" cy="6557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</a:t>
            </a:r>
            <a:r>
              <a:rPr lang="ru-RU" dirty="0" smtClean="0">
                <a:latin typeface="Arial Black" panose="020B0A04020102020204" pitchFamily="34" charset="0"/>
              </a:rPr>
              <a:t>Алтай наизнанку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98236" y="1812595"/>
            <a:ext cx="4987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Пешеходный городской квест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(город Барнаул)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88169" flipV="1">
            <a:off x="9058564" y="-116730"/>
            <a:ext cx="2370883" cy="106460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75255" y="5680364"/>
            <a:ext cx="352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Выполнил ученик 9 класса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Тангаев Андрей Максимович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2654" y="723428"/>
            <a:ext cx="46643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B6EEE"/>
                </a:solidFill>
              </a:rPr>
              <a:t>Задания:</a:t>
            </a:r>
          </a:p>
          <a:p>
            <a:endParaRPr lang="ru-RU" dirty="0">
              <a:solidFill>
                <a:srgbClr val="AB6EEE"/>
              </a:solidFill>
            </a:endParaRPr>
          </a:p>
          <a:p>
            <a:r>
              <a:rPr lang="ru-RU" dirty="0" smtClean="0"/>
              <a:t>11. Промышленность и развитие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12. Аллеи и парки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13. Вкусные точки города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14. Духовное наследие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15. Культурный ход Барнаула</a:t>
            </a:r>
          </a:p>
          <a:p>
            <a:endParaRPr lang="ru-RU" dirty="0">
              <a:solidFill>
                <a:srgbClr val="AB6EEE"/>
              </a:solidFill>
            </a:endParaRPr>
          </a:p>
          <a:p>
            <a:endParaRPr lang="ru-RU" dirty="0" smtClean="0">
              <a:solidFill>
                <a:srgbClr val="AB6EE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372" y="496570"/>
            <a:ext cx="79255" cy="58648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1435" y="4598315"/>
            <a:ext cx="2310584" cy="2334970"/>
          </a:xfrm>
          <a:prstGeom prst="rect">
            <a:avLst/>
          </a:prstGeom>
        </p:spPr>
      </p:pic>
      <p:sp>
        <p:nvSpPr>
          <p:cNvPr id="6" name="Арка 5"/>
          <p:cNvSpPr/>
          <p:nvPr/>
        </p:nvSpPr>
        <p:spPr>
          <a:xfrm flipV="1">
            <a:off x="9735127" y="-983673"/>
            <a:ext cx="1366982" cy="1967345"/>
          </a:xfrm>
          <a:prstGeom prst="blockArc">
            <a:avLst/>
          </a:prstGeom>
          <a:solidFill>
            <a:srgbClr val="E8E8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299200" cy="6858000"/>
          </a:xfrm>
          <a:prstGeom prst="rect">
            <a:avLst/>
          </a:prstGeom>
          <a:solidFill>
            <a:srgbClr val="CBCBFD"/>
          </a:solidFill>
          <a:ln>
            <a:solidFill>
              <a:srgbClr val="CBC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03563" y="397163"/>
            <a:ext cx="6410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 квесте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9447E9"/>
                </a:solidFill>
              </a:rPr>
              <a:t>«Алтай наизнанку»</a:t>
            </a:r>
            <a:endParaRPr lang="ru-RU" sz="2800" b="1" dirty="0">
              <a:solidFill>
                <a:srgbClr val="9447E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3563" y="1062182"/>
            <a:ext cx="4756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Переходно-туристический направлен на целевую аудиторию школьников и студентов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6473" y="5837382"/>
            <a:ext cx="5033817" cy="628073"/>
          </a:xfrm>
          <a:prstGeom prst="roundRect">
            <a:avLst/>
          </a:prstGeom>
          <a:solidFill>
            <a:srgbClr val="944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Квест направлен на развитие культурного туризма в городе Барнаул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31" y="1543771"/>
            <a:ext cx="5372100" cy="4029075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299200" y="618836"/>
            <a:ext cx="434109" cy="0"/>
          </a:xfrm>
          <a:prstGeom prst="line">
            <a:avLst/>
          </a:prstGeom>
          <a:ln>
            <a:solidFill>
              <a:srgbClr val="CBCB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45433" y="462017"/>
            <a:ext cx="5289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50EA"/>
                </a:solidFill>
              </a:rPr>
              <a:t>Легенда</a:t>
            </a:r>
          </a:p>
          <a:p>
            <a:r>
              <a:rPr lang="ru-RU" dirty="0" smtClean="0"/>
              <a:t>Суть легенды заключается в сказочной истории о том, что медведь, когда-то живущий на Алтае оставил клад для самых находчивых и отважных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730" y="2271405"/>
            <a:ext cx="445047" cy="609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768551" y="2088698"/>
            <a:ext cx="5289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50EA"/>
                </a:solidFill>
              </a:rPr>
              <a:t>Описание маршрута</a:t>
            </a:r>
          </a:p>
          <a:p>
            <a:r>
              <a:rPr lang="ru-RU" dirty="0" smtClean="0"/>
              <a:t>Из самого центра города Барнаула участники квеста будут выполнять интересные интерактивные задачи, продвигаясь на северо-восток по ходу истории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8262" y="4175610"/>
            <a:ext cx="445047" cy="609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733309" y="3992378"/>
            <a:ext cx="528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50EA"/>
                </a:solidFill>
              </a:rPr>
              <a:t>Продолжительность</a:t>
            </a:r>
          </a:p>
          <a:p>
            <a:r>
              <a:rPr lang="ru-RU" dirty="0" smtClean="0"/>
              <a:t>Квест «Алтай наизнанку» занимает среднее количество времени – от 45 до 60 минут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504" y="5648794"/>
            <a:ext cx="445047" cy="609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8016" y="5459465"/>
            <a:ext cx="445047" cy="609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733309" y="5284588"/>
            <a:ext cx="528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50EA"/>
                </a:solidFill>
              </a:rPr>
              <a:t>Возраст</a:t>
            </a:r>
          </a:p>
          <a:p>
            <a:r>
              <a:rPr lang="ru-RU" dirty="0" smtClean="0"/>
              <a:t>Ученики старших классов – студенты университетов, от 16 до 26 лет  </a:t>
            </a:r>
          </a:p>
        </p:txBody>
      </p:sp>
    </p:spTree>
    <p:extLst>
      <p:ext uri="{BB962C8B-B14F-4D97-AF65-F5344CB8AC3E}">
        <p14:creationId xmlns:p14="http://schemas.microsoft.com/office/powerpoint/2010/main" val="425913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Арка 5"/>
          <p:cNvSpPr/>
          <p:nvPr/>
        </p:nvSpPr>
        <p:spPr>
          <a:xfrm flipV="1">
            <a:off x="7550728" y="-1347015"/>
            <a:ext cx="3652980" cy="2694027"/>
          </a:xfrm>
          <a:prstGeom prst="blockArc">
            <a:avLst>
              <a:gd name="adj1" fmla="val 10115849"/>
              <a:gd name="adj2" fmla="val 633436"/>
              <a:gd name="adj3" fmla="val 22337"/>
            </a:avLst>
          </a:prstGeom>
          <a:solidFill>
            <a:srgbClr val="E8E8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5514109"/>
            <a:ext cx="12192000" cy="1343891"/>
          </a:xfrm>
          <a:prstGeom prst="rect">
            <a:avLst/>
          </a:prstGeom>
          <a:solidFill>
            <a:srgbClr val="CBCBFD"/>
          </a:solidFill>
          <a:ln>
            <a:solidFill>
              <a:srgbClr val="CBC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Арка 2"/>
          <p:cNvSpPr/>
          <p:nvPr/>
        </p:nvSpPr>
        <p:spPr>
          <a:xfrm>
            <a:off x="-628073" y="5878945"/>
            <a:ext cx="2170545" cy="1958109"/>
          </a:xfrm>
          <a:prstGeom prst="blockArc">
            <a:avLst/>
          </a:prstGeom>
          <a:solidFill>
            <a:srgbClr val="BAB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6471" y="517237"/>
            <a:ext cx="10677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Ключевые особенности квеста «Алтай наизнанку»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6471" y="1948873"/>
            <a:ext cx="33343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9447E9"/>
                </a:solidFill>
              </a:rPr>
              <a:t>01.</a:t>
            </a:r>
          </a:p>
          <a:p>
            <a:r>
              <a:rPr lang="ru-RU" b="1" dirty="0" smtClean="0">
                <a:solidFill>
                  <a:srgbClr val="AB6EEE"/>
                </a:solidFill>
              </a:rPr>
              <a:t>Мини-приложение</a:t>
            </a:r>
          </a:p>
          <a:p>
            <a:endParaRPr lang="ru-RU" dirty="0" smtClean="0"/>
          </a:p>
          <a:p>
            <a:r>
              <a:rPr lang="ru-RU" dirty="0" smtClean="0"/>
              <a:t>Участники взаимодействуют со своим электронным носителем (телефон, планшет и тому подобное)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5257" y="1948871"/>
            <a:ext cx="39631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200" b="1" dirty="0" smtClean="0">
                <a:solidFill>
                  <a:srgbClr val="9447E9"/>
                </a:solidFill>
              </a:rPr>
              <a:t>02.</a:t>
            </a:r>
          </a:p>
          <a:p>
            <a:pPr lvl="0"/>
            <a:r>
              <a:rPr lang="ru-RU" b="1" dirty="0" smtClean="0">
                <a:solidFill>
                  <a:srgbClr val="AB6EEE"/>
                </a:solidFill>
              </a:rPr>
              <a:t>Актеры и реквизиты</a:t>
            </a:r>
          </a:p>
          <a:p>
            <a:pPr lvl="0"/>
            <a:endParaRPr lang="ru-RU" b="1" dirty="0">
              <a:solidFill>
                <a:srgbClr val="AB6EEE"/>
              </a:solidFill>
            </a:endParaRPr>
          </a:p>
          <a:p>
            <a:pPr lvl="0"/>
            <a:r>
              <a:rPr lang="ru-RU" dirty="0" smtClean="0"/>
              <a:t>В квесте предполагается специальный интерактивный сюжет с героями и с различными предметами, которые связаны с заданием или легендой</a:t>
            </a:r>
            <a:endParaRPr lang="ru-RU" dirty="0"/>
          </a:p>
          <a:p>
            <a:pPr lvl="0"/>
            <a:endParaRPr lang="ru-RU" b="1" dirty="0">
              <a:solidFill>
                <a:srgbClr val="AB6EE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79339" y="1948871"/>
            <a:ext cx="3061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200" b="1" dirty="0" smtClean="0">
                <a:solidFill>
                  <a:srgbClr val="9447E9"/>
                </a:solidFill>
              </a:rPr>
              <a:t>03.</a:t>
            </a:r>
          </a:p>
          <a:p>
            <a:pPr lvl="0"/>
            <a:r>
              <a:rPr lang="ru-RU" b="1" dirty="0" smtClean="0">
                <a:solidFill>
                  <a:srgbClr val="9447E9"/>
                </a:solidFill>
              </a:rPr>
              <a:t>Структурированность</a:t>
            </a:r>
          </a:p>
          <a:p>
            <a:pPr lvl="0"/>
            <a:endParaRPr lang="ru-RU" b="1" dirty="0">
              <a:solidFill>
                <a:srgbClr val="9447E9"/>
              </a:solidFill>
            </a:endParaRPr>
          </a:p>
          <a:p>
            <a:pPr lvl="0"/>
            <a:r>
              <a:rPr lang="ru-RU" dirty="0" smtClean="0"/>
              <a:t>На каждую задачу определенное количество времени, задачи идут последовательно</a:t>
            </a:r>
          </a:p>
          <a:p>
            <a:pPr lvl="0"/>
            <a:endParaRPr lang="ru-RU" b="1" dirty="0">
              <a:solidFill>
                <a:srgbClr val="9447E9"/>
              </a:solidFill>
            </a:endParaRPr>
          </a:p>
          <a:p>
            <a:pPr lvl="0"/>
            <a:endParaRPr lang="ru-RU" b="1" dirty="0">
              <a:solidFill>
                <a:srgbClr val="AB6EE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6471" y="940665"/>
            <a:ext cx="7195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B6EEE"/>
                </a:solidFill>
              </a:rPr>
              <a:t>Описание</a:t>
            </a:r>
            <a:r>
              <a:rPr lang="ru-RU" dirty="0" smtClean="0"/>
              <a:t> механик, связанных с прохождением заданий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5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535" y="3798434"/>
            <a:ext cx="493819" cy="457240"/>
          </a:xfrm>
          <a:prstGeom prst="rect">
            <a:avLst/>
          </a:prstGeom>
        </p:spPr>
      </p:pic>
      <p:sp>
        <p:nvSpPr>
          <p:cNvPr id="26" name="Овал 25"/>
          <p:cNvSpPr/>
          <p:nvPr/>
        </p:nvSpPr>
        <p:spPr>
          <a:xfrm>
            <a:off x="1055255" y="3714675"/>
            <a:ext cx="494145" cy="452581"/>
          </a:xfrm>
          <a:prstGeom prst="ellipse">
            <a:avLst/>
          </a:prstGeom>
          <a:solidFill>
            <a:srgbClr val="CBCB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-18473" y="1838389"/>
            <a:ext cx="12425146" cy="2720223"/>
          </a:xfrm>
          <a:custGeom>
            <a:avLst/>
            <a:gdLst>
              <a:gd name="connsiteX0" fmla="*/ 0 w 12425146"/>
              <a:gd name="connsiteY0" fmla="*/ 2373393 h 2720223"/>
              <a:gd name="connsiteX1" fmla="*/ 655782 w 12425146"/>
              <a:gd name="connsiteY1" fmla="*/ 1883866 h 2720223"/>
              <a:gd name="connsiteX2" fmla="*/ 2410691 w 12425146"/>
              <a:gd name="connsiteY2" fmla="*/ 2447284 h 2720223"/>
              <a:gd name="connsiteX3" fmla="*/ 3731491 w 12425146"/>
              <a:gd name="connsiteY3" fmla="*/ 1994702 h 2720223"/>
              <a:gd name="connsiteX4" fmla="*/ 5763491 w 12425146"/>
              <a:gd name="connsiteY4" fmla="*/ 2576593 h 2720223"/>
              <a:gd name="connsiteX5" fmla="*/ 6761018 w 12425146"/>
              <a:gd name="connsiteY5" fmla="*/ 2225611 h 2720223"/>
              <a:gd name="connsiteX6" fmla="*/ 7444509 w 12425146"/>
              <a:gd name="connsiteY6" fmla="*/ 2659720 h 2720223"/>
              <a:gd name="connsiteX7" fmla="*/ 7721600 w 12425146"/>
              <a:gd name="connsiteY7" fmla="*/ 2687429 h 2720223"/>
              <a:gd name="connsiteX8" fmla="*/ 8285018 w 12425146"/>
              <a:gd name="connsiteY8" fmla="*/ 2382629 h 2720223"/>
              <a:gd name="connsiteX9" fmla="*/ 10621818 w 12425146"/>
              <a:gd name="connsiteY9" fmla="*/ 1625247 h 2720223"/>
              <a:gd name="connsiteX10" fmla="*/ 11351491 w 12425146"/>
              <a:gd name="connsiteY10" fmla="*/ 221320 h 2720223"/>
              <a:gd name="connsiteX11" fmla="*/ 12034982 w 12425146"/>
              <a:gd name="connsiteY11" fmla="*/ 64302 h 2720223"/>
              <a:gd name="connsiteX12" fmla="*/ 12376728 w 12425146"/>
              <a:gd name="connsiteY12" fmla="*/ 840156 h 2720223"/>
              <a:gd name="connsiteX13" fmla="*/ 12422909 w 12425146"/>
              <a:gd name="connsiteY13" fmla="*/ 886338 h 2720223"/>
              <a:gd name="connsiteX14" fmla="*/ 12413673 w 12425146"/>
              <a:gd name="connsiteY14" fmla="*/ 895575 h 2720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25146" h="2720223">
                <a:moveTo>
                  <a:pt x="0" y="2373393"/>
                </a:moveTo>
                <a:cubicBezTo>
                  <a:pt x="127000" y="2122472"/>
                  <a:pt x="254000" y="1871551"/>
                  <a:pt x="655782" y="1883866"/>
                </a:cubicBezTo>
                <a:cubicBezTo>
                  <a:pt x="1057564" y="1896181"/>
                  <a:pt x="1898073" y="2428811"/>
                  <a:pt x="2410691" y="2447284"/>
                </a:cubicBezTo>
                <a:cubicBezTo>
                  <a:pt x="2923309" y="2465757"/>
                  <a:pt x="3172691" y="1973151"/>
                  <a:pt x="3731491" y="1994702"/>
                </a:cubicBezTo>
                <a:cubicBezTo>
                  <a:pt x="4290291" y="2016253"/>
                  <a:pt x="5258570" y="2538108"/>
                  <a:pt x="5763491" y="2576593"/>
                </a:cubicBezTo>
                <a:cubicBezTo>
                  <a:pt x="6268412" y="2615078"/>
                  <a:pt x="6480848" y="2211756"/>
                  <a:pt x="6761018" y="2225611"/>
                </a:cubicBezTo>
                <a:cubicBezTo>
                  <a:pt x="7041188" y="2239466"/>
                  <a:pt x="7284412" y="2582750"/>
                  <a:pt x="7444509" y="2659720"/>
                </a:cubicBezTo>
                <a:cubicBezTo>
                  <a:pt x="7604606" y="2736690"/>
                  <a:pt x="7581515" y="2733611"/>
                  <a:pt x="7721600" y="2687429"/>
                </a:cubicBezTo>
                <a:cubicBezTo>
                  <a:pt x="7861685" y="2641247"/>
                  <a:pt x="7801648" y="2559659"/>
                  <a:pt x="8285018" y="2382629"/>
                </a:cubicBezTo>
                <a:cubicBezTo>
                  <a:pt x="8768388" y="2205599"/>
                  <a:pt x="10110739" y="1985465"/>
                  <a:pt x="10621818" y="1625247"/>
                </a:cubicBezTo>
                <a:cubicBezTo>
                  <a:pt x="11132897" y="1265029"/>
                  <a:pt x="11115964" y="481477"/>
                  <a:pt x="11351491" y="221320"/>
                </a:cubicBezTo>
                <a:cubicBezTo>
                  <a:pt x="11587018" y="-38837"/>
                  <a:pt x="11864109" y="-38837"/>
                  <a:pt x="12034982" y="64302"/>
                </a:cubicBezTo>
                <a:cubicBezTo>
                  <a:pt x="12205855" y="167441"/>
                  <a:pt x="12312074" y="703150"/>
                  <a:pt x="12376728" y="840156"/>
                </a:cubicBezTo>
                <a:cubicBezTo>
                  <a:pt x="12441382" y="977162"/>
                  <a:pt x="12416751" y="877101"/>
                  <a:pt x="12422909" y="886338"/>
                </a:cubicBezTo>
                <a:cubicBezTo>
                  <a:pt x="12429067" y="895575"/>
                  <a:pt x="12421370" y="895575"/>
                  <a:pt x="12413673" y="8955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-981280" y="2291688"/>
            <a:ext cx="14127292" cy="5109285"/>
          </a:xfrm>
          <a:custGeom>
            <a:avLst/>
            <a:gdLst>
              <a:gd name="connsiteX0" fmla="*/ 981280 w 14127292"/>
              <a:gd name="connsiteY0" fmla="*/ 2405396 h 5109285"/>
              <a:gd name="connsiteX1" fmla="*/ 1978807 w 14127292"/>
              <a:gd name="connsiteY1" fmla="*/ 1971287 h 5109285"/>
              <a:gd name="connsiteX2" fmla="*/ 3419680 w 14127292"/>
              <a:gd name="connsiteY2" fmla="*/ 2470050 h 5109285"/>
              <a:gd name="connsiteX3" fmla="*/ 4795898 w 14127292"/>
              <a:gd name="connsiteY3" fmla="*/ 2045178 h 5109285"/>
              <a:gd name="connsiteX4" fmla="*/ 6633935 w 14127292"/>
              <a:gd name="connsiteY4" fmla="*/ 2534705 h 5109285"/>
              <a:gd name="connsiteX5" fmla="*/ 7723825 w 14127292"/>
              <a:gd name="connsiteY5" fmla="*/ 2119069 h 5109285"/>
              <a:gd name="connsiteX6" fmla="*/ 8702880 w 14127292"/>
              <a:gd name="connsiteY6" fmla="*/ 2488523 h 5109285"/>
              <a:gd name="connsiteX7" fmla="*/ 11658516 w 14127292"/>
              <a:gd name="connsiteY7" fmla="*/ 1454050 h 5109285"/>
              <a:gd name="connsiteX8" fmla="*/ 12563680 w 14127292"/>
              <a:gd name="connsiteY8" fmla="*/ 142487 h 5109285"/>
              <a:gd name="connsiteX9" fmla="*/ 13182516 w 14127292"/>
              <a:gd name="connsiteY9" fmla="*/ 548887 h 5109285"/>
              <a:gd name="connsiteX10" fmla="*/ 13200989 w 14127292"/>
              <a:gd name="connsiteY10" fmla="*/ 4696014 h 5109285"/>
              <a:gd name="connsiteX11" fmla="*/ 935098 w 14127292"/>
              <a:gd name="connsiteY11" fmla="*/ 4705250 h 5109285"/>
              <a:gd name="connsiteX12" fmla="*/ 981280 w 14127292"/>
              <a:gd name="connsiteY12" fmla="*/ 2405396 h 5109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27292" h="5109285">
                <a:moveTo>
                  <a:pt x="981280" y="2405396"/>
                </a:moveTo>
                <a:cubicBezTo>
                  <a:pt x="1155231" y="1949736"/>
                  <a:pt x="1572407" y="1960511"/>
                  <a:pt x="1978807" y="1971287"/>
                </a:cubicBezTo>
                <a:cubicBezTo>
                  <a:pt x="2385207" y="1982063"/>
                  <a:pt x="2950165" y="2457735"/>
                  <a:pt x="3419680" y="2470050"/>
                </a:cubicBezTo>
                <a:cubicBezTo>
                  <a:pt x="3889195" y="2482365"/>
                  <a:pt x="4260189" y="2034402"/>
                  <a:pt x="4795898" y="2045178"/>
                </a:cubicBezTo>
                <a:cubicBezTo>
                  <a:pt x="5331607" y="2055954"/>
                  <a:pt x="6145947" y="2522390"/>
                  <a:pt x="6633935" y="2534705"/>
                </a:cubicBezTo>
                <a:cubicBezTo>
                  <a:pt x="7121923" y="2547020"/>
                  <a:pt x="7379001" y="2126766"/>
                  <a:pt x="7723825" y="2119069"/>
                </a:cubicBezTo>
                <a:cubicBezTo>
                  <a:pt x="8068649" y="2111372"/>
                  <a:pt x="8047098" y="2599359"/>
                  <a:pt x="8702880" y="2488523"/>
                </a:cubicBezTo>
                <a:cubicBezTo>
                  <a:pt x="9358662" y="2377687"/>
                  <a:pt x="11015049" y="1845056"/>
                  <a:pt x="11658516" y="1454050"/>
                </a:cubicBezTo>
                <a:cubicBezTo>
                  <a:pt x="12301983" y="1063044"/>
                  <a:pt x="12309680" y="293348"/>
                  <a:pt x="12563680" y="142487"/>
                </a:cubicBezTo>
                <a:cubicBezTo>
                  <a:pt x="12817680" y="-8374"/>
                  <a:pt x="13076298" y="-210034"/>
                  <a:pt x="13182516" y="548887"/>
                </a:cubicBezTo>
                <a:cubicBezTo>
                  <a:pt x="13288734" y="1307808"/>
                  <a:pt x="15242225" y="4003287"/>
                  <a:pt x="13200989" y="4696014"/>
                </a:cubicBezTo>
                <a:cubicBezTo>
                  <a:pt x="11159753" y="5388741"/>
                  <a:pt x="2977874" y="5082402"/>
                  <a:pt x="935098" y="4705250"/>
                </a:cubicBezTo>
                <a:cubicBezTo>
                  <a:pt x="-1107678" y="4328099"/>
                  <a:pt x="807329" y="2861056"/>
                  <a:pt x="981280" y="2405396"/>
                </a:cubicBezTo>
                <a:close/>
              </a:path>
            </a:pathLst>
          </a:custGeom>
          <a:solidFill>
            <a:srgbClr val="AB6EEE"/>
          </a:solidFill>
          <a:ln>
            <a:solidFill>
              <a:srgbClr val="944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7691292" y="2802006"/>
            <a:ext cx="3435927" cy="3392297"/>
          </a:xfrm>
          <a:prstGeom prst="ellipse">
            <a:avLst/>
          </a:prstGeom>
          <a:solidFill>
            <a:srgbClr val="E8E8FE"/>
          </a:solidFill>
          <a:ln>
            <a:solidFill>
              <a:srgbClr val="E8E8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 rot="21078993">
            <a:off x="8553791" y="3140172"/>
            <a:ext cx="1710926" cy="2715965"/>
          </a:xfrm>
          <a:prstGeom prst="roundRect">
            <a:avLst/>
          </a:prstGeom>
          <a:solidFill>
            <a:srgbClr val="66FF66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642635" y="3389746"/>
            <a:ext cx="637310" cy="63730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859690" y="3528291"/>
            <a:ext cx="203200" cy="180109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нак завершения 6"/>
          <p:cNvSpPr/>
          <p:nvPr/>
        </p:nvSpPr>
        <p:spPr>
          <a:xfrm rot="21034122">
            <a:off x="8743930" y="3746736"/>
            <a:ext cx="479161" cy="136674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1105668">
            <a:off x="9405680" y="3350495"/>
            <a:ext cx="532257" cy="13371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05668">
            <a:off x="9449345" y="3552753"/>
            <a:ext cx="532257" cy="13371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21105668">
            <a:off x="9493010" y="3750588"/>
            <a:ext cx="532257" cy="13371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21105668">
            <a:off x="8785792" y="4460584"/>
            <a:ext cx="994773" cy="1758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 rot="21105668">
            <a:off x="8856142" y="4842452"/>
            <a:ext cx="195627" cy="1693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 rot="21105668">
            <a:off x="8885697" y="5160597"/>
            <a:ext cx="195627" cy="1693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 rot="21105668">
            <a:off x="9130949" y="4771662"/>
            <a:ext cx="916582" cy="149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 rot="21105668">
            <a:off x="9200423" y="5038909"/>
            <a:ext cx="906128" cy="19140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 rot="21119085">
            <a:off x="9211549" y="5439565"/>
            <a:ext cx="713720" cy="18029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17601" y="3777672"/>
            <a:ext cx="369455" cy="318655"/>
          </a:xfrm>
          <a:prstGeom prst="ellipse">
            <a:avLst/>
          </a:prstGeom>
          <a:solidFill>
            <a:srgbClr val="9950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219718" y="3867727"/>
            <a:ext cx="369455" cy="318655"/>
          </a:xfrm>
          <a:prstGeom prst="ellipse">
            <a:avLst/>
          </a:prstGeom>
          <a:solidFill>
            <a:srgbClr val="9950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 rot="20993919">
            <a:off x="10261268" y="3900965"/>
            <a:ext cx="663990" cy="604539"/>
          </a:xfrm>
          <a:custGeom>
            <a:avLst/>
            <a:gdLst>
              <a:gd name="connsiteX0" fmla="*/ 13438 w 663990"/>
              <a:gd name="connsiteY0" fmla="*/ 382676 h 604539"/>
              <a:gd name="connsiteX1" fmla="*/ 272057 w 663990"/>
              <a:gd name="connsiteY1" fmla="*/ 77876 h 604539"/>
              <a:gd name="connsiteX2" fmla="*/ 659984 w 663990"/>
              <a:gd name="connsiteY2" fmla="*/ 22458 h 604539"/>
              <a:gd name="connsiteX3" fmla="*/ 447548 w 663990"/>
              <a:gd name="connsiteY3" fmla="*/ 391913 h 604539"/>
              <a:gd name="connsiteX4" fmla="*/ 31911 w 663990"/>
              <a:gd name="connsiteY4" fmla="*/ 585876 h 604539"/>
              <a:gd name="connsiteX5" fmla="*/ 59620 w 663990"/>
              <a:gd name="connsiteY5" fmla="*/ 585876 h 604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3990" h="604539">
                <a:moveTo>
                  <a:pt x="13438" y="382676"/>
                </a:moveTo>
                <a:cubicBezTo>
                  <a:pt x="88868" y="260294"/>
                  <a:pt x="164299" y="137912"/>
                  <a:pt x="272057" y="77876"/>
                </a:cubicBezTo>
                <a:cubicBezTo>
                  <a:pt x="379815" y="17840"/>
                  <a:pt x="630736" y="-29882"/>
                  <a:pt x="659984" y="22458"/>
                </a:cubicBezTo>
                <a:cubicBezTo>
                  <a:pt x="689233" y="74797"/>
                  <a:pt x="552227" y="298010"/>
                  <a:pt x="447548" y="391913"/>
                </a:cubicBezTo>
                <a:cubicBezTo>
                  <a:pt x="342869" y="485816"/>
                  <a:pt x="96566" y="553549"/>
                  <a:pt x="31911" y="585876"/>
                </a:cubicBezTo>
                <a:cubicBezTo>
                  <a:pt x="-32744" y="618203"/>
                  <a:pt x="13438" y="602039"/>
                  <a:pt x="59620" y="5858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799165" y="6374412"/>
            <a:ext cx="2392219" cy="1866332"/>
          </a:xfrm>
          <a:prstGeom prst="ellipse">
            <a:avLst/>
          </a:prstGeom>
          <a:solidFill>
            <a:srgbClr val="BC8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275190" y="4322143"/>
            <a:ext cx="0" cy="7692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391891" y="4444692"/>
            <a:ext cx="0" cy="7692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лилиния 31"/>
          <p:cNvSpPr/>
          <p:nvPr/>
        </p:nvSpPr>
        <p:spPr>
          <a:xfrm>
            <a:off x="8146413" y="4903187"/>
            <a:ext cx="489587" cy="509322"/>
          </a:xfrm>
          <a:custGeom>
            <a:avLst/>
            <a:gdLst>
              <a:gd name="connsiteX0" fmla="*/ 489587 w 489587"/>
              <a:gd name="connsiteY0" fmla="*/ 509322 h 509322"/>
              <a:gd name="connsiteX1" fmla="*/ 194023 w 489587"/>
              <a:gd name="connsiteY1" fmla="*/ 370777 h 509322"/>
              <a:gd name="connsiteX2" fmla="*/ 60 w 489587"/>
              <a:gd name="connsiteY2" fmla="*/ 47504 h 509322"/>
              <a:gd name="connsiteX3" fmla="*/ 212496 w 489587"/>
              <a:gd name="connsiteY3" fmla="*/ 19795 h 509322"/>
              <a:gd name="connsiteX4" fmla="*/ 452642 w 489587"/>
              <a:gd name="connsiteY4" fmla="*/ 222995 h 50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587" h="509322">
                <a:moveTo>
                  <a:pt x="489587" y="509322"/>
                </a:moveTo>
                <a:cubicBezTo>
                  <a:pt x="382599" y="478534"/>
                  <a:pt x="275611" y="447747"/>
                  <a:pt x="194023" y="370777"/>
                </a:cubicBezTo>
                <a:cubicBezTo>
                  <a:pt x="112435" y="293807"/>
                  <a:pt x="-3019" y="106001"/>
                  <a:pt x="60" y="47504"/>
                </a:cubicBezTo>
                <a:cubicBezTo>
                  <a:pt x="3139" y="-10993"/>
                  <a:pt x="137066" y="-9454"/>
                  <a:pt x="212496" y="19795"/>
                </a:cubicBezTo>
                <a:cubicBezTo>
                  <a:pt x="287926" y="49044"/>
                  <a:pt x="370284" y="136019"/>
                  <a:pt x="452642" y="2229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7905966" y="3832955"/>
            <a:ext cx="545307" cy="1080790"/>
          </a:xfrm>
          <a:custGeom>
            <a:avLst/>
            <a:gdLst>
              <a:gd name="connsiteX0" fmla="*/ 360579 w 545307"/>
              <a:gd name="connsiteY0" fmla="*/ 1080790 h 1080790"/>
              <a:gd name="connsiteX1" fmla="*/ 74252 w 545307"/>
              <a:gd name="connsiteY1" fmla="*/ 683627 h 1080790"/>
              <a:gd name="connsiteX2" fmla="*/ 37307 w 545307"/>
              <a:gd name="connsiteY2" fmla="*/ 18609 h 1080790"/>
              <a:gd name="connsiteX3" fmla="*/ 545307 w 545307"/>
              <a:gd name="connsiteY3" fmla="*/ 249518 h 1080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5307" h="1080790">
                <a:moveTo>
                  <a:pt x="360579" y="1080790"/>
                </a:moveTo>
                <a:cubicBezTo>
                  <a:pt x="244355" y="970723"/>
                  <a:pt x="128131" y="860657"/>
                  <a:pt x="74252" y="683627"/>
                </a:cubicBezTo>
                <a:cubicBezTo>
                  <a:pt x="20373" y="506597"/>
                  <a:pt x="-41202" y="90960"/>
                  <a:pt x="37307" y="18609"/>
                </a:cubicBezTo>
                <a:cubicBezTo>
                  <a:pt x="115816" y="-53743"/>
                  <a:pt x="330561" y="97887"/>
                  <a:pt x="545307" y="2495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8044873" y="4054764"/>
            <a:ext cx="480291" cy="563418"/>
          </a:xfrm>
          <a:custGeom>
            <a:avLst/>
            <a:gdLst>
              <a:gd name="connsiteX0" fmla="*/ 0 w 480291"/>
              <a:gd name="connsiteY0" fmla="*/ 0 h 563418"/>
              <a:gd name="connsiteX1" fmla="*/ 212436 w 480291"/>
              <a:gd name="connsiteY1" fmla="*/ 350981 h 563418"/>
              <a:gd name="connsiteX2" fmla="*/ 480291 w 480291"/>
              <a:gd name="connsiteY2" fmla="*/ 563418 h 563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291" h="563418">
                <a:moveTo>
                  <a:pt x="0" y="0"/>
                </a:moveTo>
                <a:cubicBezTo>
                  <a:pt x="66194" y="128539"/>
                  <a:pt x="132388" y="257078"/>
                  <a:pt x="212436" y="350981"/>
                </a:cubicBezTo>
                <a:cubicBezTo>
                  <a:pt x="292485" y="444884"/>
                  <a:pt x="386388" y="504151"/>
                  <a:pt x="480291" y="563418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43045" y="843718"/>
            <a:ext cx="578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Механика квеста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3045" y="1418707"/>
            <a:ext cx="6853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Квест начинается с авторизации в </a:t>
            </a:r>
            <a:r>
              <a:rPr lang="ru-RU" dirty="0" smtClean="0">
                <a:solidFill>
                  <a:srgbClr val="9950EA"/>
                </a:solidFill>
              </a:rPr>
              <a:t>мини-приложении</a:t>
            </a:r>
            <a:r>
              <a:rPr lang="ru-RU" dirty="0" smtClean="0"/>
              <a:t>. Участники изучают основную легенду квеста и переходят к первому заданию</a:t>
            </a: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041" y="-546373"/>
            <a:ext cx="3657917" cy="1713124"/>
          </a:xfrm>
          <a:prstGeom prst="rect">
            <a:avLst/>
          </a:prstGeom>
        </p:spPr>
      </p:pic>
      <p:sp>
        <p:nvSpPr>
          <p:cNvPr id="25" name="Полилиния 24"/>
          <p:cNvSpPr/>
          <p:nvPr/>
        </p:nvSpPr>
        <p:spPr>
          <a:xfrm>
            <a:off x="10303497" y="4006392"/>
            <a:ext cx="405352" cy="443060"/>
          </a:xfrm>
          <a:custGeom>
            <a:avLst/>
            <a:gdLst>
              <a:gd name="connsiteX0" fmla="*/ 0 w 405352"/>
              <a:gd name="connsiteY0" fmla="*/ 443060 h 443060"/>
              <a:gd name="connsiteX1" fmla="*/ 329938 w 405352"/>
              <a:gd name="connsiteY1" fmla="*/ 103695 h 443060"/>
              <a:gd name="connsiteX2" fmla="*/ 405352 w 405352"/>
              <a:gd name="connsiteY2" fmla="*/ 0 h 443060"/>
              <a:gd name="connsiteX3" fmla="*/ 405352 w 405352"/>
              <a:gd name="connsiteY3" fmla="*/ 0 h 443060"/>
              <a:gd name="connsiteX4" fmla="*/ 405352 w 405352"/>
              <a:gd name="connsiteY4" fmla="*/ 0 h 44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352" h="443060">
                <a:moveTo>
                  <a:pt x="0" y="443060"/>
                </a:moveTo>
                <a:cubicBezTo>
                  <a:pt x="131189" y="310299"/>
                  <a:pt x="262379" y="177538"/>
                  <a:pt x="329938" y="103695"/>
                </a:cubicBezTo>
                <a:cubicBezTo>
                  <a:pt x="397497" y="29852"/>
                  <a:pt x="405352" y="0"/>
                  <a:pt x="405352" y="0"/>
                </a:cubicBezTo>
                <a:lnTo>
                  <a:pt x="405352" y="0"/>
                </a:lnTo>
                <a:lnTo>
                  <a:pt x="405352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15196" y="5074203"/>
            <a:ext cx="3489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приложении участники смогут получить координаты заданий, описание, легенду  и подсказки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5121" y="5213923"/>
            <a:ext cx="3217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Финальным итогом является совокупность результатов затраченного времени и качество выполненных задач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17964"/>
            <a:ext cx="12192000" cy="5140036"/>
          </a:xfrm>
          <a:prstGeom prst="rect">
            <a:avLst/>
          </a:prstGeom>
          <a:solidFill>
            <a:srgbClr val="9447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4654" y="1246909"/>
            <a:ext cx="9522691" cy="53201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22400" y="1717964"/>
            <a:ext cx="9319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Арка 9"/>
          <p:cNvSpPr/>
          <p:nvPr/>
        </p:nvSpPr>
        <p:spPr>
          <a:xfrm>
            <a:off x="-1311563" y="4601468"/>
            <a:ext cx="4747490" cy="4513064"/>
          </a:xfrm>
          <a:prstGeom prst="blockArc">
            <a:avLst/>
          </a:prstGeom>
          <a:solidFill>
            <a:srgbClr val="CBCBFD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068945" y="1371600"/>
            <a:ext cx="221673" cy="221673"/>
          </a:xfrm>
          <a:prstGeom prst="ellipse">
            <a:avLst/>
          </a:prstGeom>
          <a:solidFill>
            <a:srgbClr val="BC8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268" y="1371600"/>
            <a:ext cx="225572" cy="2194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490" y="1371599"/>
            <a:ext cx="225572" cy="2194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291" y="351242"/>
            <a:ext cx="546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Маршрут и интересные локации </a:t>
            </a:r>
            <a:endParaRPr lang="ru-RU" sz="2800" b="1" dirty="0"/>
          </a:p>
        </p:txBody>
      </p:sp>
      <p:cxnSp>
        <p:nvCxnSpPr>
          <p:cNvPr id="37" name="Скругленная соединительная линия 36"/>
          <p:cNvCxnSpPr/>
          <p:nvPr/>
        </p:nvCxnSpPr>
        <p:spPr>
          <a:xfrm>
            <a:off x="9066683" y="685223"/>
            <a:ext cx="1638660" cy="1634163"/>
          </a:xfrm>
          <a:prstGeom prst="curvedConnector3">
            <a:avLst>
              <a:gd name="adj1" fmla="val 162167"/>
            </a:avLst>
          </a:prstGeom>
          <a:ln>
            <a:solidFill>
              <a:srgbClr val="BABAF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996784" y="309632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Локация квеста ограничена в рамках центрального района</a:t>
            </a:r>
            <a:endParaRPr lang="ru-RU" dirty="0"/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285" y="2556260"/>
            <a:ext cx="367505" cy="367505"/>
          </a:xfrm>
          <a:prstGeom prst="rect">
            <a:avLst/>
          </a:prstGeom>
        </p:spPr>
      </p:pic>
      <p:sp>
        <p:nvSpPr>
          <p:cNvPr id="65" name="Овал 64"/>
          <p:cNvSpPr/>
          <p:nvPr/>
        </p:nvSpPr>
        <p:spPr>
          <a:xfrm>
            <a:off x="2160820" y="2633795"/>
            <a:ext cx="212436" cy="212436"/>
          </a:xfrm>
          <a:prstGeom prst="ellipse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>
            <a:off x="2390268" y="2399582"/>
            <a:ext cx="258619" cy="129309"/>
          </a:xfrm>
          <a:custGeom>
            <a:avLst/>
            <a:gdLst>
              <a:gd name="connsiteX0" fmla="*/ 0 w 258619"/>
              <a:gd name="connsiteY0" fmla="*/ 129309 h 129309"/>
              <a:gd name="connsiteX1" fmla="*/ 83128 w 258619"/>
              <a:gd name="connsiteY1" fmla="*/ 55418 h 129309"/>
              <a:gd name="connsiteX2" fmla="*/ 258619 w 258619"/>
              <a:gd name="connsiteY2" fmla="*/ 0 h 12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8619" h="129309">
                <a:moveTo>
                  <a:pt x="0" y="129309"/>
                </a:moveTo>
                <a:cubicBezTo>
                  <a:pt x="20012" y="103139"/>
                  <a:pt x="40025" y="76969"/>
                  <a:pt x="83128" y="55418"/>
                </a:cubicBezTo>
                <a:cubicBezTo>
                  <a:pt x="126231" y="33867"/>
                  <a:pt x="192425" y="16933"/>
                  <a:pt x="25861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олилиния 68"/>
          <p:cNvSpPr/>
          <p:nvPr/>
        </p:nvSpPr>
        <p:spPr>
          <a:xfrm>
            <a:off x="2728625" y="2319386"/>
            <a:ext cx="424873" cy="132787"/>
          </a:xfrm>
          <a:custGeom>
            <a:avLst/>
            <a:gdLst>
              <a:gd name="connsiteX0" fmla="*/ 0 w 424873"/>
              <a:gd name="connsiteY0" fmla="*/ 49660 h 132787"/>
              <a:gd name="connsiteX1" fmla="*/ 267854 w 424873"/>
              <a:gd name="connsiteY1" fmla="*/ 3478 h 132787"/>
              <a:gd name="connsiteX2" fmla="*/ 424873 w 424873"/>
              <a:gd name="connsiteY2" fmla="*/ 132787 h 132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4873" h="132787">
                <a:moveTo>
                  <a:pt x="0" y="49660"/>
                </a:moveTo>
                <a:cubicBezTo>
                  <a:pt x="98521" y="19641"/>
                  <a:pt x="197042" y="-10377"/>
                  <a:pt x="267854" y="3478"/>
                </a:cubicBezTo>
                <a:cubicBezTo>
                  <a:pt x="338666" y="17332"/>
                  <a:pt x="381769" y="75059"/>
                  <a:pt x="424873" y="13278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1560454" y="2900326"/>
            <a:ext cx="1413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BC8BF1"/>
                </a:solidFill>
              </a:rPr>
              <a:t>Памятник Ленину</a:t>
            </a:r>
            <a:endParaRPr lang="ru-RU" b="1" dirty="0">
              <a:solidFill>
                <a:srgbClr val="BC8BF1"/>
              </a:solidFill>
            </a:endParaRPr>
          </a:p>
        </p:txBody>
      </p:sp>
      <p:sp>
        <p:nvSpPr>
          <p:cNvPr id="71" name="Полилиния 70"/>
          <p:cNvSpPr/>
          <p:nvPr/>
        </p:nvSpPr>
        <p:spPr>
          <a:xfrm>
            <a:off x="3177309" y="2503055"/>
            <a:ext cx="591127" cy="334523"/>
          </a:xfrm>
          <a:custGeom>
            <a:avLst/>
            <a:gdLst>
              <a:gd name="connsiteX0" fmla="*/ 0 w 591127"/>
              <a:gd name="connsiteY0" fmla="*/ 0 h 334523"/>
              <a:gd name="connsiteX1" fmla="*/ 203200 w 591127"/>
              <a:gd name="connsiteY1" fmla="*/ 332509 h 334523"/>
              <a:gd name="connsiteX2" fmla="*/ 591127 w 591127"/>
              <a:gd name="connsiteY2" fmla="*/ 147781 h 334523"/>
              <a:gd name="connsiteX3" fmla="*/ 591127 w 591127"/>
              <a:gd name="connsiteY3" fmla="*/ 147781 h 334523"/>
              <a:gd name="connsiteX4" fmla="*/ 591127 w 591127"/>
              <a:gd name="connsiteY4" fmla="*/ 147781 h 334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127" h="334523">
                <a:moveTo>
                  <a:pt x="0" y="0"/>
                </a:moveTo>
                <a:cubicBezTo>
                  <a:pt x="52339" y="153939"/>
                  <a:pt x="104679" y="307879"/>
                  <a:pt x="203200" y="332509"/>
                </a:cubicBezTo>
                <a:cubicBezTo>
                  <a:pt x="301721" y="357139"/>
                  <a:pt x="591127" y="147781"/>
                  <a:pt x="591127" y="147781"/>
                </a:cubicBezTo>
                <a:lnTo>
                  <a:pt x="591127" y="147781"/>
                </a:lnTo>
                <a:lnTo>
                  <a:pt x="591127" y="14778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олилиния 71"/>
          <p:cNvSpPr/>
          <p:nvPr/>
        </p:nvSpPr>
        <p:spPr>
          <a:xfrm>
            <a:off x="3833091" y="2190193"/>
            <a:ext cx="2308979" cy="1190316"/>
          </a:xfrm>
          <a:custGeom>
            <a:avLst/>
            <a:gdLst>
              <a:gd name="connsiteX0" fmla="*/ 0 w 2308979"/>
              <a:gd name="connsiteY0" fmla="*/ 405225 h 1190316"/>
              <a:gd name="connsiteX1" fmla="*/ 932873 w 2308979"/>
              <a:gd name="connsiteY1" fmla="*/ 8062 h 1190316"/>
              <a:gd name="connsiteX2" fmla="*/ 2299854 w 2308979"/>
              <a:gd name="connsiteY2" fmla="*/ 728498 h 1190316"/>
              <a:gd name="connsiteX3" fmla="*/ 1422400 w 2308979"/>
              <a:gd name="connsiteY3" fmla="*/ 1190316 h 119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8979" h="1190316">
                <a:moveTo>
                  <a:pt x="0" y="405225"/>
                </a:moveTo>
                <a:cubicBezTo>
                  <a:pt x="274782" y="179704"/>
                  <a:pt x="549564" y="-45817"/>
                  <a:pt x="932873" y="8062"/>
                </a:cubicBezTo>
                <a:cubicBezTo>
                  <a:pt x="1316182" y="61941"/>
                  <a:pt x="2218266" y="531456"/>
                  <a:pt x="2299854" y="728498"/>
                </a:cubicBezTo>
                <a:cubicBezTo>
                  <a:pt x="2381442" y="925540"/>
                  <a:pt x="1901921" y="1057928"/>
                  <a:pt x="1422400" y="11903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олилиния 72"/>
          <p:cNvSpPr/>
          <p:nvPr/>
        </p:nvSpPr>
        <p:spPr>
          <a:xfrm>
            <a:off x="4533392" y="3408218"/>
            <a:ext cx="583553" cy="563418"/>
          </a:xfrm>
          <a:custGeom>
            <a:avLst/>
            <a:gdLst>
              <a:gd name="connsiteX0" fmla="*/ 583553 w 583553"/>
              <a:gd name="connsiteY0" fmla="*/ 0 h 563418"/>
              <a:gd name="connsiteX1" fmla="*/ 112499 w 583553"/>
              <a:gd name="connsiteY1" fmla="*/ 110837 h 563418"/>
              <a:gd name="connsiteX2" fmla="*/ 29372 w 583553"/>
              <a:gd name="connsiteY2" fmla="*/ 424873 h 563418"/>
              <a:gd name="connsiteX3" fmla="*/ 518899 w 583553"/>
              <a:gd name="connsiteY3" fmla="*/ 563418 h 563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553" h="563418">
                <a:moveTo>
                  <a:pt x="583553" y="0"/>
                </a:moveTo>
                <a:cubicBezTo>
                  <a:pt x="394207" y="20012"/>
                  <a:pt x="204862" y="40025"/>
                  <a:pt x="112499" y="110837"/>
                </a:cubicBezTo>
                <a:cubicBezTo>
                  <a:pt x="20136" y="181649"/>
                  <a:pt x="-38361" y="349443"/>
                  <a:pt x="29372" y="424873"/>
                </a:cubicBezTo>
                <a:cubicBezTo>
                  <a:pt x="97105" y="500303"/>
                  <a:pt x="308002" y="531860"/>
                  <a:pt x="518899" y="563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олилиния 73"/>
          <p:cNvSpPr/>
          <p:nvPr/>
        </p:nvSpPr>
        <p:spPr>
          <a:xfrm>
            <a:off x="5218545" y="3962400"/>
            <a:ext cx="599930" cy="224751"/>
          </a:xfrm>
          <a:custGeom>
            <a:avLst/>
            <a:gdLst>
              <a:gd name="connsiteX0" fmla="*/ 0 w 599930"/>
              <a:gd name="connsiteY0" fmla="*/ 0 h 224751"/>
              <a:gd name="connsiteX1" fmla="*/ 249382 w 599930"/>
              <a:gd name="connsiteY1" fmla="*/ 46182 h 224751"/>
              <a:gd name="connsiteX2" fmla="*/ 572655 w 599930"/>
              <a:gd name="connsiteY2" fmla="*/ 212436 h 224751"/>
              <a:gd name="connsiteX3" fmla="*/ 581891 w 599930"/>
              <a:gd name="connsiteY3" fmla="*/ 212436 h 224751"/>
              <a:gd name="connsiteX4" fmla="*/ 581891 w 599930"/>
              <a:gd name="connsiteY4" fmla="*/ 212436 h 224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930" h="224751">
                <a:moveTo>
                  <a:pt x="0" y="0"/>
                </a:moveTo>
                <a:cubicBezTo>
                  <a:pt x="76970" y="5388"/>
                  <a:pt x="153940" y="10776"/>
                  <a:pt x="249382" y="46182"/>
                </a:cubicBezTo>
                <a:cubicBezTo>
                  <a:pt x="344824" y="81588"/>
                  <a:pt x="572655" y="212436"/>
                  <a:pt x="572655" y="212436"/>
                </a:cubicBezTo>
                <a:cubicBezTo>
                  <a:pt x="628073" y="240145"/>
                  <a:pt x="581891" y="212436"/>
                  <a:pt x="581891" y="212436"/>
                </a:cubicBezTo>
                <a:lnTo>
                  <a:pt x="581891" y="21243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олилиния 75"/>
          <p:cNvSpPr/>
          <p:nvPr/>
        </p:nvSpPr>
        <p:spPr>
          <a:xfrm>
            <a:off x="5911273" y="4239491"/>
            <a:ext cx="361004" cy="341745"/>
          </a:xfrm>
          <a:custGeom>
            <a:avLst/>
            <a:gdLst>
              <a:gd name="connsiteX0" fmla="*/ 0 w 361004"/>
              <a:gd name="connsiteY0" fmla="*/ 0 h 341745"/>
              <a:gd name="connsiteX1" fmla="*/ 350982 w 361004"/>
              <a:gd name="connsiteY1" fmla="*/ 175491 h 341745"/>
              <a:gd name="connsiteX2" fmla="*/ 230909 w 361004"/>
              <a:gd name="connsiteY2" fmla="*/ 341745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004" h="341745">
                <a:moveTo>
                  <a:pt x="0" y="0"/>
                </a:moveTo>
                <a:cubicBezTo>
                  <a:pt x="156248" y="59266"/>
                  <a:pt x="312497" y="118533"/>
                  <a:pt x="350982" y="175491"/>
                </a:cubicBezTo>
                <a:cubicBezTo>
                  <a:pt x="389467" y="232449"/>
                  <a:pt x="310188" y="287097"/>
                  <a:pt x="230909" y="3417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олилиния 76"/>
          <p:cNvSpPr/>
          <p:nvPr/>
        </p:nvSpPr>
        <p:spPr>
          <a:xfrm>
            <a:off x="5462528" y="4627418"/>
            <a:ext cx="1686417" cy="969818"/>
          </a:xfrm>
          <a:custGeom>
            <a:avLst/>
            <a:gdLst>
              <a:gd name="connsiteX0" fmla="*/ 596527 w 1686417"/>
              <a:gd name="connsiteY0" fmla="*/ 0 h 969818"/>
              <a:gd name="connsiteX1" fmla="*/ 42345 w 1686417"/>
              <a:gd name="connsiteY1" fmla="*/ 498764 h 969818"/>
              <a:gd name="connsiteX2" fmla="*/ 1603290 w 1686417"/>
              <a:gd name="connsiteY2" fmla="*/ 942109 h 969818"/>
              <a:gd name="connsiteX3" fmla="*/ 1603290 w 1686417"/>
              <a:gd name="connsiteY3" fmla="*/ 942109 h 969818"/>
              <a:gd name="connsiteX4" fmla="*/ 1686417 w 1686417"/>
              <a:gd name="connsiteY4" fmla="*/ 969818 h 96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6417" h="969818">
                <a:moveTo>
                  <a:pt x="596527" y="0"/>
                </a:moveTo>
                <a:cubicBezTo>
                  <a:pt x="235539" y="170873"/>
                  <a:pt x="-125449" y="341746"/>
                  <a:pt x="42345" y="498764"/>
                </a:cubicBezTo>
                <a:cubicBezTo>
                  <a:pt x="210139" y="655782"/>
                  <a:pt x="1603290" y="942109"/>
                  <a:pt x="1603290" y="942109"/>
                </a:cubicBezTo>
                <a:lnTo>
                  <a:pt x="1603290" y="942109"/>
                </a:lnTo>
                <a:lnTo>
                  <a:pt x="1686417" y="96981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олилиния 80"/>
          <p:cNvSpPr/>
          <p:nvPr/>
        </p:nvSpPr>
        <p:spPr>
          <a:xfrm>
            <a:off x="7241309" y="5615709"/>
            <a:ext cx="701964" cy="141839"/>
          </a:xfrm>
          <a:custGeom>
            <a:avLst/>
            <a:gdLst>
              <a:gd name="connsiteX0" fmla="*/ 0 w 701964"/>
              <a:gd name="connsiteY0" fmla="*/ 0 h 141839"/>
              <a:gd name="connsiteX1" fmla="*/ 249382 w 701964"/>
              <a:gd name="connsiteY1" fmla="*/ 138546 h 141839"/>
              <a:gd name="connsiteX2" fmla="*/ 701964 w 701964"/>
              <a:gd name="connsiteY2" fmla="*/ 101600 h 141839"/>
              <a:gd name="connsiteX3" fmla="*/ 701964 w 701964"/>
              <a:gd name="connsiteY3" fmla="*/ 101600 h 141839"/>
              <a:gd name="connsiteX4" fmla="*/ 701964 w 701964"/>
              <a:gd name="connsiteY4" fmla="*/ 101600 h 141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1964" h="141839">
                <a:moveTo>
                  <a:pt x="0" y="0"/>
                </a:moveTo>
                <a:cubicBezTo>
                  <a:pt x="66194" y="60806"/>
                  <a:pt x="132388" y="121613"/>
                  <a:pt x="249382" y="138546"/>
                </a:cubicBezTo>
                <a:cubicBezTo>
                  <a:pt x="366376" y="155479"/>
                  <a:pt x="701964" y="101600"/>
                  <a:pt x="701964" y="101600"/>
                </a:cubicBezTo>
                <a:lnTo>
                  <a:pt x="701964" y="101600"/>
                </a:lnTo>
                <a:lnTo>
                  <a:pt x="701964" y="1016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олилиния 81"/>
          <p:cNvSpPr/>
          <p:nvPr/>
        </p:nvSpPr>
        <p:spPr>
          <a:xfrm>
            <a:off x="8035636" y="4729018"/>
            <a:ext cx="658522" cy="960582"/>
          </a:xfrm>
          <a:custGeom>
            <a:avLst/>
            <a:gdLst>
              <a:gd name="connsiteX0" fmla="*/ 0 w 658522"/>
              <a:gd name="connsiteY0" fmla="*/ 960582 h 960582"/>
              <a:gd name="connsiteX1" fmla="*/ 655782 w 658522"/>
              <a:gd name="connsiteY1" fmla="*/ 711200 h 960582"/>
              <a:gd name="connsiteX2" fmla="*/ 249382 w 658522"/>
              <a:gd name="connsiteY2" fmla="*/ 277091 h 960582"/>
              <a:gd name="connsiteX3" fmla="*/ 637309 w 658522"/>
              <a:gd name="connsiteY3" fmla="*/ 0 h 960582"/>
              <a:gd name="connsiteX4" fmla="*/ 637309 w 658522"/>
              <a:gd name="connsiteY4" fmla="*/ 0 h 96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22" h="960582">
                <a:moveTo>
                  <a:pt x="0" y="960582"/>
                </a:moveTo>
                <a:cubicBezTo>
                  <a:pt x="307109" y="892848"/>
                  <a:pt x="614218" y="825115"/>
                  <a:pt x="655782" y="711200"/>
                </a:cubicBezTo>
                <a:cubicBezTo>
                  <a:pt x="697346" y="597285"/>
                  <a:pt x="252461" y="395624"/>
                  <a:pt x="249382" y="277091"/>
                </a:cubicBezTo>
                <a:cubicBezTo>
                  <a:pt x="246303" y="158558"/>
                  <a:pt x="637309" y="0"/>
                  <a:pt x="637309" y="0"/>
                </a:cubicBezTo>
                <a:lnTo>
                  <a:pt x="63730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олилиния 82"/>
          <p:cNvSpPr/>
          <p:nvPr/>
        </p:nvSpPr>
        <p:spPr>
          <a:xfrm>
            <a:off x="8756073" y="4590473"/>
            <a:ext cx="341745" cy="101600"/>
          </a:xfrm>
          <a:custGeom>
            <a:avLst/>
            <a:gdLst>
              <a:gd name="connsiteX0" fmla="*/ 0 w 341745"/>
              <a:gd name="connsiteY0" fmla="*/ 101600 h 101600"/>
              <a:gd name="connsiteX1" fmla="*/ 341745 w 341745"/>
              <a:gd name="connsiteY1" fmla="*/ 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1745" h="101600">
                <a:moveTo>
                  <a:pt x="0" y="101600"/>
                </a:moveTo>
                <a:lnTo>
                  <a:pt x="34174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5" name="Рисунок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763" y="4179455"/>
            <a:ext cx="461818" cy="461818"/>
          </a:xfrm>
          <a:prstGeom prst="rect">
            <a:avLst/>
          </a:prstGeom>
        </p:spPr>
      </p:pic>
      <p:sp>
        <p:nvSpPr>
          <p:cNvPr id="84" name="Овал 83"/>
          <p:cNvSpPr/>
          <p:nvPr/>
        </p:nvSpPr>
        <p:spPr>
          <a:xfrm>
            <a:off x="9458035" y="4248726"/>
            <a:ext cx="323273" cy="323273"/>
          </a:xfrm>
          <a:prstGeom prst="ellipse">
            <a:avLst/>
          </a:prstGeom>
          <a:solidFill>
            <a:srgbClr val="AB6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8693726" y="4660067"/>
            <a:ext cx="1851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99FF66"/>
                </a:solidFill>
              </a:rPr>
              <a:t>Парк «Изумрудный»</a:t>
            </a:r>
            <a:endParaRPr lang="ru-RU" b="1" dirty="0">
              <a:solidFill>
                <a:srgbClr val="99FF66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915671" y="2344469"/>
            <a:ext cx="3168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рамках квеста участники посетят более 10 лучших достопримечательностей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1844095" y="4514849"/>
            <a:ext cx="3056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Исторические и культурные памятники, университеты и парки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4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905165" y="1328626"/>
            <a:ext cx="4433454" cy="4433454"/>
          </a:xfrm>
          <a:prstGeom prst="ellipse">
            <a:avLst/>
          </a:prstGeom>
          <a:solidFill>
            <a:srgbClr val="E8E8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 rot="21275868">
            <a:off x="2440293" y="5181600"/>
            <a:ext cx="1171125" cy="628075"/>
          </a:xfrm>
          <a:custGeom>
            <a:avLst/>
            <a:gdLst>
              <a:gd name="connsiteX0" fmla="*/ 1171125 w 1171125"/>
              <a:gd name="connsiteY0" fmla="*/ 18473 h 628075"/>
              <a:gd name="connsiteX1" fmla="*/ 681598 w 1171125"/>
              <a:gd name="connsiteY1" fmla="*/ 526473 h 628075"/>
              <a:gd name="connsiteX2" fmla="*/ 35052 w 1171125"/>
              <a:gd name="connsiteY2" fmla="*/ 600364 h 628075"/>
              <a:gd name="connsiteX3" fmla="*/ 155125 w 1171125"/>
              <a:gd name="connsiteY3" fmla="*/ 184727 h 628075"/>
              <a:gd name="connsiteX4" fmla="*/ 737016 w 1171125"/>
              <a:gd name="connsiteY4" fmla="*/ 0 h 62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125" h="628075">
                <a:moveTo>
                  <a:pt x="1171125" y="18473"/>
                </a:moveTo>
                <a:cubicBezTo>
                  <a:pt x="1021034" y="223982"/>
                  <a:pt x="870943" y="429491"/>
                  <a:pt x="681598" y="526473"/>
                </a:cubicBezTo>
                <a:cubicBezTo>
                  <a:pt x="492253" y="623455"/>
                  <a:pt x="122797" y="657322"/>
                  <a:pt x="35052" y="600364"/>
                </a:cubicBezTo>
                <a:cubicBezTo>
                  <a:pt x="-52693" y="543406"/>
                  <a:pt x="38131" y="284788"/>
                  <a:pt x="155125" y="184727"/>
                </a:cubicBezTo>
                <a:cubicBezTo>
                  <a:pt x="272119" y="84666"/>
                  <a:pt x="504567" y="42333"/>
                  <a:pt x="73701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343564" y="1019960"/>
            <a:ext cx="1081006" cy="1183768"/>
          </a:xfrm>
          <a:custGeom>
            <a:avLst/>
            <a:gdLst>
              <a:gd name="connsiteX0" fmla="*/ 0 w 1081006"/>
              <a:gd name="connsiteY0" fmla="*/ 291604 h 1183768"/>
              <a:gd name="connsiteX1" fmla="*/ 323272 w 1081006"/>
              <a:gd name="connsiteY1" fmla="*/ 88404 h 1183768"/>
              <a:gd name="connsiteX2" fmla="*/ 701963 w 1081006"/>
              <a:gd name="connsiteY2" fmla="*/ 14513 h 1183768"/>
              <a:gd name="connsiteX3" fmla="*/ 1080654 w 1081006"/>
              <a:gd name="connsiteY3" fmla="*/ 88404 h 1183768"/>
              <a:gd name="connsiteX4" fmla="*/ 757381 w 1081006"/>
              <a:gd name="connsiteY4" fmla="*/ 836549 h 1183768"/>
              <a:gd name="connsiteX5" fmla="*/ 129309 w 1081006"/>
              <a:gd name="connsiteY5" fmla="*/ 1159822 h 1183768"/>
              <a:gd name="connsiteX6" fmla="*/ 138545 w 1081006"/>
              <a:gd name="connsiteY6" fmla="*/ 1159822 h 1183768"/>
              <a:gd name="connsiteX7" fmla="*/ 138545 w 1081006"/>
              <a:gd name="connsiteY7" fmla="*/ 1159822 h 118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1006" h="1183768">
                <a:moveTo>
                  <a:pt x="0" y="291604"/>
                </a:moveTo>
                <a:cubicBezTo>
                  <a:pt x="103139" y="213095"/>
                  <a:pt x="206278" y="134586"/>
                  <a:pt x="323272" y="88404"/>
                </a:cubicBezTo>
                <a:cubicBezTo>
                  <a:pt x="440266" y="42222"/>
                  <a:pt x="575733" y="14513"/>
                  <a:pt x="701963" y="14513"/>
                </a:cubicBezTo>
                <a:cubicBezTo>
                  <a:pt x="828193" y="14513"/>
                  <a:pt x="1071418" y="-48602"/>
                  <a:pt x="1080654" y="88404"/>
                </a:cubicBezTo>
                <a:cubicBezTo>
                  <a:pt x="1089890" y="225410"/>
                  <a:pt x="915938" y="657979"/>
                  <a:pt x="757381" y="836549"/>
                </a:cubicBezTo>
                <a:cubicBezTo>
                  <a:pt x="598824" y="1015119"/>
                  <a:pt x="129309" y="1159822"/>
                  <a:pt x="129309" y="1159822"/>
                </a:cubicBezTo>
                <a:cubicBezTo>
                  <a:pt x="26170" y="1213701"/>
                  <a:pt x="138545" y="1159822"/>
                  <a:pt x="138545" y="1159822"/>
                </a:cubicBezTo>
                <a:lnTo>
                  <a:pt x="138545" y="115982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077527" y="0"/>
            <a:ext cx="6114473" cy="6858000"/>
          </a:xfrm>
          <a:prstGeom prst="rect">
            <a:avLst/>
          </a:prstGeom>
          <a:solidFill>
            <a:srgbClr val="BABAFC"/>
          </a:solidFill>
          <a:ln>
            <a:solidFill>
              <a:srgbClr val="CBC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390702" y="-1906383"/>
            <a:ext cx="3401361" cy="3401361"/>
          </a:xfrm>
          <a:prstGeom prst="ellipse">
            <a:avLst/>
          </a:prstGeom>
          <a:solidFill>
            <a:srgbClr val="E8E8FE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428509" y="323273"/>
            <a:ext cx="3879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Примеры заданий</a:t>
            </a:r>
            <a:endParaRPr lang="ru-RU" sz="2800" b="1" dirty="0"/>
          </a:p>
        </p:txBody>
      </p:sp>
      <p:sp>
        <p:nvSpPr>
          <p:cNvPr id="5" name="Арка 4"/>
          <p:cNvSpPr/>
          <p:nvPr/>
        </p:nvSpPr>
        <p:spPr>
          <a:xfrm>
            <a:off x="9134763" y="5144654"/>
            <a:ext cx="3491345" cy="3426691"/>
          </a:xfrm>
          <a:prstGeom prst="blockArc">
            <a:avLst/>
          </a:prstGeom>
          <a:solidFill>
            <a:srgbClr val="CBCB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8509" y="1514763"/>
            <a:ext cx="47013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A25EEC"/>
                </a:solidFill>
              </a:rPr>
              <a:t>1. Наука – шаг в будущее</a:t>
            </a:r>
          </a:p>
          <a:p>
            <a:pPr marL="342900" indent="-342900">
              <a:buAutoNum type="arabicPeriod"/>
            </a:pPr>
            <a:endParaRPr lang="ru-RU" b="1" dirty="0" smtClean="0">
              <a:solidFill>
                <a:srgbClr val="A25EEC"/>
              </a:solidFill>
            </a:endParaRPr>
          </a:p>
          <a:p>
            <a:r>
              <a:rPr lang="ru-RU" dirty="0" smtClean="0"/>
              <a:t>Разыщите </a:t>
            </a:r>
            <a:r>
              <a:rPr lang="ru-RU" dirty="0"/>
              <a:t>человека, который ищет молодых людей, какие отгадают его загадку. Кажется, он смахивает на одного из преподавателей, и выглядит очень задумчиво. Попробуйте поговорить и узнать дальнейший свой путь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b="1" dirty="0">
                <a:solidFill>
                  <a:srgbClr val="A25EEC"/>
                </a:solidFill>
              </a:rPr>
              <a:t>2</a:t>
            </a:r>
            <a:r>
              <a:rPr lang="ru-RU" b="1" dirty="0" smtClean="0">
                <a:solidFill>
                  <a:srgbClr val="A25EEC"/>
                </a:solidFill>
              </a:rPr>
              <a:t>. Ключ ко всем ответам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книге изображено два алфавита, один из которых на нашем языке. Пройдите столько же шагов сколько букв в нашем алфавите в сторону главного входа в данной траектории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8073" y="2189018"/>
            <a:ext cx="4775200" cy="2955636"/>
          </a:xfrm>
          <a:prstGeom prst="roundRect">
            <a:avLst/>
          </a:prstGeom>
          <a:solidFill>
            <a:srgbClr val="A25EE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88655" y="2595418"/>
            <a:ext cx="0" cy="21151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810327" y="4389804"/>
            <a:ext cx="1394692" cy="341745"/>
          </a:xfrm>
          <a:prstGeom prst="roundRect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810327" y="3343564"/>
            <a:ext cx="1394692" cy="868218"/>
          </a:xfrm>
          <a:prstGeom prst="roundRect">
            <a:avLst/>
          </a:prstGeom>
          <a:solidFill>
            <a:srgbClr val="944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67345" y="3814618"/>
            <a:ext cx="544946" cy="18472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67345" y="3528291"/>
            <a:ext cx="544946" cy="17549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639127" y="2595418"/>
            <a:ext cx="0" cy="213613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900548" y="2595418"/>
            <a:ext cx="461817" cy="2863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10327" y="2595418"/>
            <a:ext cx="1671782" cy="2863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009" y="3304685"/>
            <a:ext cx="1396105" cy="871804"/>
          </a:xfrm>
          <a:prstGeom prst="rect">
            <a:avLst/>
          </a:prstGeom>
        </p:spPr>
      </p:pic>
      <p:sp>
        <p:nvSpPr>
          <p:cNvPr id="27" name="Скругленный прямоугольник 26"/>
          <p:cNvSpPr/>
          <p:nvPr/>
        </p:nvSpPr>
        <p:spPr>
          <a:xfrm>
            <a:off x="3790821" y="2595418"/>
            <a:ext cx="1380837" cy="2863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685179" y="3495917"/>
            <a:ext cx="309418" cy="5449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838009" y="4389804"/>
            <a:ext cx="1333649" cy="341745"/>
          </a:xfrm>
          <a:prstGeom prst="round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00548" y="3048000"/>
            <a:ext cx="461817" cy="1662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>
            <a:off x="2457225" y="1069679"/>
            <a:ext cx="1016524" cy="1091630"/>
          </a:xfrm>
          <a:custGeom>
            <a:avLst/>
            <a:gdLst>
              <a:gd name="connsiteX0" fmla="*/ 193611 w 1016524"/>
              <a:gd name="connsiteY0" fmla="*/ 1073157 h 1091630"/>
              <a:gd name="connsiteX1" fmla="*/ 18120 w 1016524"/>
              <a:gd name="connsiteY1" fmla="*/ 629812 h 1091630"/>
              <a:gd name="connsiteX2" fmla="*/ 581539 w 1016524"/>
              <a:gd name="connsiteY2" fmla="*/ 29448 h 1091630"/>
              <a:gd name="connsiteX3" fmla="*/ 803211 w 1016524"/>
              <a:gd name="connsiteY3" fmla="*/ 140285 h 1091630"/>
              <a:gd name="connsiteX4" fmla="*/ 1015648 w 1016524"/>
              <a:gd name="connsiteY4" fmla="*/ 555921 h 1091630"/>
              <a:gd name="connsiteX5" fmla="*/ 720084 w 1016524"/>
              <a:gd name="connsiteY5" fmla="*/ 1091630 h 1091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6524" h="1091630">
                <a:moveTo>
                  <a:pt x="193611" y="1073157"/>
                </a:moveTo>
                <a:cubicBezTo>
                  <a:pt x="73538" y="938460"/>
                  <a:pt x="-46535" y="803763"/>
                  <a:pt x="18120" y="629812"/>
                </a:cubicBezTo>
                <a:cubicBezTo>
                  <a:pt x="82775" y="455861"/>
                  <a:pt x="450691" y="111036"/>
                  <a:pt x="581539" y="29448"/>
                </a:cubicBezTo>
                <a:cubicBezTo>
                  <a:pt x="712387" y="-52140"/>
                  <a:pt x="730860" y="52539"/>
                  <a:pt x="803211" y="140285"/>
                </a:cubicBezTo>
                <a:cubicBezTo>
                  <a:pt x="875563" y="228030"/>
                  <a:pt x="1029503" y="397363"/>
                  <a:pt x="1015648" y="555921"/>
                </a:cubicBezTo>
                <a:cubicBezTo>
                  <a:pt x="1001793" y="714479"/>
                  <a:pt x="860938" y="903054"/>
                  <a:pt x="720084" y="10916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7763164" y="1681018"/>
            <a:ext cx="2978727" cy="4008582"/>
          </a:xfrm>
          <a:prstGeom prst="ellipse">
            <a:avLst/>
          </a:prstGeom>
          <a:solidFill>
            <a:srgbClr val="BAB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6105236" cy="6858000"/>
          </a:xfrm>
          <a:prstGeom prst="rect">
            <a:avLst/>
          </a:prstGeom>
          <a:solidFill>
            <a:srgbClr val="E8E8FE"/>
          </a:solidFill>
          <a:ln>
            <a:solidFill>
              <a:srgbClr val="E8E8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28072" y="563419"/>
            <a:ext cx="426720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Финальная часть</a:t>
            </a:r>
            <a:endParaRPr lang="ru-RU" sz="2800" b="1" dirty="0"/>
          </a:p>
          <a:p>
            <a:r>
              <a:rPr lang="ru-RU" b="1" dirty="0" smtClean="0">
                <a:solidFill>
                  <a:srgbClr val="9950EA"/>
                </a:solidFill>
              </a:rPr>
              <a:t>Культурный ход Барнаула и завершение</a:t>
            </a:r>
          </a:p>
          <a:p>
            <a:endParaRPr lang="ru-RU" b="1" dirty="0" smtClean="0">
              <a:solidFill>
                <a:srgbClr val="9950EA"/>
              </a:solidFill>
            </a:endParaRPr>
          </a:p>
          <a:p>
            <a:pPr algn="just"/>
            <a:r>
              <a:rPr lang="ru-RU" dirty="0" smtClean="0"/>
              <a:t>Последнее </a:t>
            </a:r>
            <a:r>
              <a:rPr lang="ru-RU" dirty="0" smtClean="0">
                <a:solidFill>
                  <a:srgbClr val="AB6EEE"/>
                </a:solidFill>
              </a:rPr>
              <a:t>задание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AB6EEE"/>
                </a:solidFill>
              </a:rPr>
              <a:t>итог</a:t>
            </a:r>
            <a:r>
              <a:rPr lang="ru-RU" dirty="0" smtClean="0"/>
              <a:t> квеста представляют собой самые живописные места города Барнаула. В завершении каждый участник узнает исход первоначальной легенды.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По результатам пройденного квеста, группа, работавшая в команде получает определенное количество баллов, которые она заработала в процессе решения различных задач, направленных на реализацию ответа к аналитическим задачам.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Баллы можно будет обменять на символическую сувенирную продукцию (каждый участник самостоятельно)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006" y="1812195"/>
            <a:ext cx="5371042" cy="4029805"/>
          </a:xfrm>
          <a:prstGeom prst="rect">
            <a:avLst/>
          </a:prstGeom>
        </p:spPr>
      </p:pic>
      <p:sp>
        <p:nvSpPr>
          <p:cNvPr id="11" name="Полилиния 10"/>
          <p:cNvSpPr/>
          <p:nvPr/>
        </p:nvSpPr>
        <p:spPr>
          <a:xfrm>
            <a:off x="8811491" y="777974"/>
            <a:ext cx="1930400" cy="1431024"/>
          </a:xfrm>
          <a:custGeom>
            <a:avLst/>
            <a:gdLst>
              <a:gd name="connsiteX0" fmla="*/ 0 w 1930400"/>
              <a:gd name="connsiteY0" fmla="*/ 350369 h 1431024"/>
              <a:gd name="connsiteX1" fmla="*/ 877454 w 1930400"/>
              <a:gd name="connsiteY1" fmla="*/ 64042 h 1431024"/>
              <a:gd name="connsiteX2" fmla="*/ 1930400 w 1930400"/>
              <a:gd name="connsiteY2" fmla="*/ 1431024 h 1431024"/>
              <a:gd name="connsiteX3" fmla="*/ 1930400 w 1930400"/>
              <a:gd name="connsiteY3" fmla="*/ 1431024 h 1431024"/>
              <a:gd name="connsiteX4" fmla="*/ 1930400 w 1930400"/>
              <a:gd name="connsiteY4" fmla="*/ 1431024 h 1431024"/>
              <a:gd name="connsiteX5" fmla="*/ 1930400 w 1930400"/>
              <a:gd name="connsiteY5" fmla="*/ 1431024 h 1431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0400" h="1431024">
                <a:moveTo>
                  <a:pt x="0" y="350369"/>
                </a:moveTo>
                <a:cubicBezTo>
                  <a:pt x="277860" y="117151"/>
                  <a:pt x="555721" y="-116067"/>
                  <a:pt x="877454" y="64042"/>
                </a:cubicBezTo>
                <a:cubicBezTo>
                  <a:pt x="1199187" y="244151"/>
                  <a:pt x="1930400" y="1431024"/>
                  <a:pt x="1930400" y="1431024"/>
                </a:cubicBezTo>
                <a:lnTo>
                  <a:pt x="1930400" y="1431024"/>
                </a:lnTo>
                <a:lnTo>
                  <a:pt x="1930400" y="1431024"/>
                </a:lnTo>
                <a:lnTo>
                  <a:pt x="1930400" y="1431024"/>
                </a:lnTo>
              </a:path>
            </a:pathLst>
          </a:custGeom>
          <a:noFill/>
          <a:ln w="38100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2054287">
            <a:off x="7391099" y="5627314"/>
            <a:ext cx="1948385" cy="600418"/>
          </a:xfrm>
          <a:custGeom>
            <a:avLst/>
            <a:gdLst>
              <a:gd name="connsiteX0" fmla="*/ 1597891 w 1597891"/>
              <a:gd name="connsiteY0" fmla="*/ 0 h 600418"/>
              <a:gd name="connsiteX1" fmla="*/ 1246909 w 1597891"/>
              <a:gd name="connsiteY1" fmla="*/ 600364 h 600418"/>
              <a:gd name="connsiteX2" fmla="*/ 0 w 1597891"/>
              <a:gd name="connsiteY2" fmla="*/ 27709 h 600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891" h="600418">
                <a:moveTo>
                  <a:pt x="1597891" y="0"/>
                </a:moveTo>
                <a:cubicBezTo>
                  <a:pt x="1555557" y="297873"/>
                  <a:pt x="1513224" y="595746"/>
                  <a:pt x="1246909" y="600364"/>
                </a:cubicBezTo>
                <a:cubicBezTo>
                  <a:pt x="980594" y="604982"/>
                  <a:pt x="490297" y="316345"/>
                  <a:pt x="0" y="27709"/>
                </a:cubicBezTo>
              </a:path>
            </a:pathLst>
          </a:custGeom>
          <a:noFill/>
          <a:ln w="38100"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2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7389090" y="5151580"/>
            <a:ext cx="674255" cy="1706420"/>
          </a:xfrm>
          <a:prstGeom prst="rect">
            <a:avLst/>
          </a:prstGeom>
          <a:solidFill>
            <a:srgbClr val="AB6E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906327" y="4929908"/>
            <a:ext cx="0" cy="286876"/>
          </a:xfrm>
          <a:prstGeom prst="line">
            <a:avLst/>
          </a:prstGeom>
          <a:ln>
            <a:solidFill>
              <a:srgbClr val="A25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063345" y="5733471"/>
            <a:ext cx="480291" cy="1083206"/>
          </a:xfrm>
          <a:prstGeom prst="rect">
            <a:avLst/>
          </a:prstGeom>
          <a:solidFill>
            <a:srgbClr val="AB6EEE"/>
          </a:solidFill>
          <a:ln>
            <a:solidFill>
              <a:srgbClr val="CBC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8201890" y="5613398"/>
            <a:ext cx="0" cy="128600"/>
          </a:xfrm>
          <a:prstGeom prst="line">
            <a:avLst/>
          </a:prstGeom>
          <a:ln>
            <a:solidFill>
              <a:srgbClr val="9950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8543636" y="4708235"/>
            <a:ext cx="803563" cy="2181249"/>
          </a:xfrm>
          <a:prstGeom prst="rect">
            <a:avLst/>
          </a:prstGeom>
          <a:solidFill>
            <a:srgbClr val="AB6EE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097818" y="4560453"/>
            <a:ext cx="0" cy="237415"/>
          </a:xfrm>
          <a:prstGeom prst="line">
            <a:avLst/>
          </a:prstGeom>
          <a:ln>
            <a:solidFill>
              <a:srgbClr val="9447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61818" y="461818"/>
            <a:ext cx="6123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Приложение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1818" y="1052945"/>
            <a:ext cx="46643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B6EEE"/>
                </a:solidFill>
              </a:rPr>
              <a:t>Задания:</a:t>
            </a:r>
          </a:p>
          <a:p>
            <a:endParaRPr lang="ru-RU" dirty="0">
              <a:solidFill>
                <a:srgbClr val="AB6EEE"/>
              </a:solidFill>
            </a:endParaRPr>
          </a:p>
          <a:p>
            <a:r>
              <a:rPr lang="ru-RU" dirty="0" smtClean="0"/>
              <a:t>1. Наследники прошлого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2. Город в надежных руках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3. Наука – шаг в будущее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4. Загадка в открытой книге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5. Ключ ко всем ответам</a:t>
            </a:r>
          </a:p>
          <a:p>
            <a:endParaRPr lang="ru-RU" dirty="0"/>
          </a:p>
          <a:p>
            <a:endParaRPr lang="ru-RU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55855" y="554182"/>
            <a:ext cx="0" cy="5818909"/>
          </a:xfrm>
          <a:prstGeom prst="line">
            <a:avLst/>
          </a:prstGeom>
          <a:ln w="76200">
            <a:solidFill>
              <a:srgbClr val="99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7730836" y="5264727"/>
            <a:ext cx="674255" cy="1593273"/>
          </a:xfrm>
          <a:prstGeom prst="rect">
            <a:avLst/>
          </a:prstGeom>
          <a:solidFill>
            <a:srgbClr val="9950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248073" y="5043055"/>
            <a:ext cx="0" cy="267854"/>
          </a:xfrm>
          <a:prstGeom prst="line">
            <a:avLst/>
          </a:prstGeom>
          <a:ln>
            <a:solidFill>
              <a:srgbClr val="A25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405091" y="5846618"/>
            <a:ext cx="480291" cy="1011382"/>
          </a:xfrm>
          <a:prstGeom prst="rect">
            <a:avLst/>
          </a:prstGeom>
          <a:solidFill>
            <a:srgbClr val="9950EA"/>
          </a:solidFill>
          <a:ln>
            <a:solidFill>
              <a:srgbClr val="CBCB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543636" y="5726545"/>
            <a:ext cx="0" cy="120073"/>
          </a:xfrm>
          <a:prstGeom prst="line">
            <a:avLst/>
          </a:prstGeom>
          <a:ln>
            <a:solidFill>
              <a:srgbClr val="9950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885382" y="4821383"/>
            <a:ext cx="803563" cy="2036618"/>
          </a:xfrm>
          <a:prstGeom prst="rect">
            <a:avLst/>
          </a:prstGeom>
          <a:solidFill>
            <a:srgbClr val="9950E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439564" y="4673600"/>
            <a:ext cx="0" cy="221673"/>
          </a:xfrm>
          <a:prstGeom prst="line">
            <a:avLst/>
          </a:prstGeom>
          <a:ln>
            <a:solidFill>
              <a:srgbClr val="9447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Арка 23"/>
          <p:cNvSpPr/>
          <p:nvPr/>
        </p:nvSpPr>
        <p:spPr>
          <a:xfrm flipV="1">
            <a:off x="9735127" y="-983673"/>
            <a:ext cx="1366982" cy="1967345"/>
          </a:xfrm>
          <a:prstGeom prst="blockArc">
            <a:avLst/>
          </a:prstGeom>
          <a:solidFill>
            <a:srgbClr val="E8E8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9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2654" y="723428"/>
            <a:ext cx="46643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B6EEE"/>
                </a:solidFill>
              </a:rPr>
              <a:t>Задания:</a:t>
            </a:r>
          </a:p>
          <a:p>
            <a:endParaRPr lang="ru-RU" dirty="0">
              <a:solidFill>
                <a:srgbClr val="AB6EEE"/>
              </a:solidFill>
            </a:endParaRPr>
          </a:p>
          <a:p>
            <a:r>
              <a:rPr lang="ru-RU" dirty="0"/>
              <a:t>6</a:t>
            </a:r>
            <a:r>
              <a:rPr lang="ru-RU" dirty="0" smtClean="0"/>
              <a:t>. Путь, полный загадок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7</a:t>
            </a:r>
            <a:r>
              <a:rPr lang="ru-RU" dirty="0" smtClean="0"/>
              <a:t>. Тайный путь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8</a:t>
            </a:r>
            <a:r>
              <a:rPr lang="ru-RU" dirty="0" smtClean="0"/>
              <a:t>. Кафе у фонтана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9</a:t>
            </a:r>
            <a:r>
              <a:rPr lang="ru-RU" dirty="0" smtClean="0"/>
              <a:t>. Лицо города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10. Контроль города</a:t>
            </a:r>
          </a:p>
          <a:p>
            <a:endParaRPr lang="ru-RU" dirty="0">
              <a:solidFill>
                <a:srgbClr val="AB6EEE"/>
              </a:solidFill>
            </a:endParaRPr>
          </a:p>
          <a:p>
            <a:endParaRPr lang="ru-RU" dirty="0" smtClean="0">
              <a:solidFill>
                <a:srgbClr val="AB6EEE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372" y="496570"/>
            <a:ext cx="79255" cy="58648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1981" y="4626024"/>
            <a:ext cx="2310584" cy="2334970"/>
          </a:xfrm>
          <a:prstGeom prst="rect">
            <a:avLst/>
          </a:prstGeom>
        </p:spPr>
      </p:pic>
      <p:sp>
        <p:nvSpPr>
          <p:cNvPr id="6" name="Арка 5"/>
          <p:cNvSpPr/>
          <p:nvPr/>
        </p:nvSpPr>
        <p:spPr>
          <a:xfrm flipV="1">
            <a:off x="9735127" y="-983673"/>
            <a:ext cx="1366982" cy="1967345"/>
          </a:xfrm>
          <a:prstGeom prst="blockArc">
            <a:avLst/>
          </a:prstGeom>
          <a:solidFill>
            <a:srgbClr val="E8E8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497</Words>
  <Application>Microsoft Office PowerPoint</Application>
  <PresentationFormat>Широкоэкранный</PresentationFormat>
  <Paragraphs>114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46</cp:revision>
  <dcterms:created xsi:type="dcterms:W3CDTF">2023-11-01T12:41:12Z</dcterms:created>
  <dcterms:modified xsi:type="dcterms:W3CDTF">2023-11-02T15:00:03Z</dcterms:modified>
</cp:coreProperties>
</file>