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F55-124A-457D-8AB0-F514EEF1BA68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07C-2E15-4BA2-8F44-E5F65D9DE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3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F55-124A-457D-8AB0-F514EEF1BA68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07C-2E15-4BA2-8F44-E5F65D9DE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8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F55-124A-457D-8AB0-F514EEF1BA68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07C-2E15-4BA2-8F44-E5F65D9DE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1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F55-124A-457D-8AB0-F514EEF1BA68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07C-2E15-4BA2-8F44-E5F65D9DE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4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F55-124A-457D-8AB0-F514EEF1BA68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07C-2E15-4BA2-8F44-E5F65D9DE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7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F55-124A-457D-8AB0-F514EEF1BA68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07C-2E15-4BA2-8F44-E5F65D9DE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3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F55-124A-457D-8AB0-F514EEF1BA68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07C-2E15-4BA2-8F44-E5F65D9DE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9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F55-124A-457D-8AB0-F514EEF1BA68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07C-2E15-4BA2-8F44-E5F65D9DE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0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F55-124A-457D-8AB0-F514EEF1BA68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07C-2E15-4BA2-8F44-E5F65D9DE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5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F55-124A-457D-8AB0-F514EEF1BA68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07C-2E15-4BA2-8F44-E5F65D9DE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7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F55-124A-457D-8AB0-F514EEF1BA68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07C-2E15-4BA2-8F44-E5F65D9DE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BF55-124A-457D-8AB0-F514EEF1BA68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007C-2E15-4BA2-8F44-E5F65D9DE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41" t="4846" r="6452" b="7433"/>
          <a:stretch/>
        </p:blipFill>
        <p:spPr>
          <a:xfrm>
            <a:off x="740833" y="219065"/>
            <a:ext cx="10888134" cy="63965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41024"/>
            <a:ext cx="9144000" cy="1542189"/>
          </a:xfrm>
          <a:effectLst>
            <a:outerShdw blurRad="50800" dist="228600" dir="5400000" sx="63000" sy="63000" algn="ctr" rotWithShape="0">
              <a:schemeClr val="bg1">
                <a:alpha val="93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Квест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 «Памятный Туапсе»</a:t>
            </a:r>
            <a:endParaRPr lang="ru-RU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12900" y="1712119"/>
            <a:ext cx="9144000" cy="8762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36001" y="561035"/>
            <a:ext cx="2992966" cy="115108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плещутся волны устало,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утопает в росе,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Где ветер гуляет по скалам,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 морской — Туапсе.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91576" y="5821541"/>
            <a:ext cx="2681815" cy="65864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Щукина Валерия, 14 лет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</a:rPr>
              <a:t>Краснодарский край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93283" y="2741002"/>
            <a:ext cx="9783233" cy="286232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dirty="0"/>
              <a:t>ходе </a:t>
            </a:r>
            <a:r>
              <a:rPr lang="ru-RU" dirty="0" smtClean="0"/>
              <a:t>ВОВ город  </a:t>
            </a:r>
            <a:r>
              <a:rPr lang="ru-RU" dirty="0"/>
              <a:t>Туапсе сыграл одну из главных ролей в обороне Кавказа. С 23 марта 1942г., </a:t>
            </a:r>
            <a:r>
              <a:rPr lang="ru-RU" dirty="0" smtClean="0"/>
              <a:t>интенсивность </a:t>
            </a:r>
            <a:r>
              <a:rPr lang="ru-RU" dirty="0" err="1" smtClean="0"/>
              <a:t>фашистких</a:t>
            </a:r>
            <a:r>
              <a:rPr lang="ru-RU" dirty="0" smtClean="0"/>
              <a:t> бомбардировок </a:t>
            </a:r>
            <a:r>
              <a:rPr lang="ru-RU" dirty="0"/>
              <a:t>увеличивалась с каждым днем. Но героическая оборона наших войск не дала врагу выйти на Черноморское побережье.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Все </a:t>
            </a:r>
            <a:r>
              <a:rPr lang="ru-RU" dirty="0"/>
              <a:t>периоды Туапсинской оборонительной операции характерны своим кровопролитием.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Нет </a:t>
            </a:r>
            <a:r>
              <a:rPr lang="ru-RU" dirty="0"/>
              <a:t>на туапсинской земле места, где бы не пала чья-то жизнь. Гитлеровцы стремились сравнять его с землей: 465 раз они бомбили город, совершая «звездные налеты». </a:t>
            </a:r>
          </a:p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07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9416"/>
            <a:ext cx="11040533" cy="104506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3100" dirty="0" smtClean="0"/>
              <a:t>: Познакомить </a:t>
            </a:r>
            <a:r>
              <a:rPr lang="ru-RU" sz="3100" dirty="0"/>
              <a:t>участников </a:t>
            </a:r>
            <a:r>
              <a:rPr lang="ru-RU" sz="3100" dirty="0" smtClean="0"/>
              <a:t>с памятными </a:t>
            </a:r>
            <a:r>
              <a:rPr lang="ru-RU" sz="3100" dirty="0"/>
              <a:t>местами и</a:t>
            </a:r>
            <a:r>
              <a:rPr lang="ru-RU" sz="3100" dirty="0" smtClean="0"/>
              <a:t> </a:t>
            </a:r>
            <a:r>
              <a:rPr lang="ru-RU" sz="3100" dirty="0"/>
              <a:t>интересными достопримечательностями </a:t>
            </a:r>
            <a:r>
              <a:rPr lang="ru-RU" sz="3100" dirty="0" smtClean="0"/>
              <a:t>центра города Туапсе</a:t>
            </a:r>
            <a:r>
              <a:rPr lang="ru-RU" sz="3100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4387014"/>
            <a:ext cx="11311466" cy="2015067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молодые </a:t>
            </a:r>
            <a:r>
              <a:rPr lang="ru-RU" dirty="0"/>
              <a:t>люди от 12 до </a:t>
            </a:r>
            <a:r>
              <a:rPr lang="ru-RU" dirty="0" smtClean="0"/>
              <a:t>17 </a:t>
            </a:r>
            <a:r>
              <a:rPr lang="ru-RU" dirty="0"/>
              <a:t>лет, </a:t>
            </a:r>
            <a:r>
              <a:rPr lang="ru-RU" dirty="0" smtClean="0"/>
              <a:t>интересующиеся историей.</a:t>
            </a:r>
          </a:p>
          <a:p>
            <a:pPr marL="0" indent="0">
              <a:buNone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Время:</a:t>
            </a:r>
            <a:r>
              <a:rPr lang="ru-RU" dirty="0" smtClean="0"/>
              <a:t>         2 часа.</a:t>
            </a:r>
          </a:p>
          <a:p>
            <a:pPr marL="0" indent="0">
              <a:buNone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условия</a:t>
            </a:r>
            <a:r>
              <a:rPr lang="ru-RU" dirty="0" smtClean="0"/>
              <a:t>:  телефон с камерой и рабочим мессенджером (</a:t>
            </a:r>
            <a:r>
              <a:rPr lang="ru-RU" dirty="0" err="1" smtClean="0"/>
              <a:t>Вконтакте</a:t>
            </a:r>
            <a:r>
              <a:rPr lang="ru-RU" dirty="0" smtClean="0"/>
              <a:t> или Телеграмм).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8133" y="497857"/>
            <a:ext cx="1092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+mj-lt"/>
              </a:rPr>
              <a:t>	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Сегодня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мы пригласили вас, чтобы вы прикоснулись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памяти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создали виртуальную "Галерею памятников", а в конце квеста собрали слово, которое отражает героизм людей, отстоявших нашу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Родину ценой своих жизней (мужество).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448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руг: прозрачная заливка 94">
            <a:extLst>
              <a:ext uri="{FF2B5EF4-FFF2-40B4-BE49-F238E27FC236}">
                <a16:creationId xmlns:a16="http://schemas.microsoft.com/office/drawing/2014/main" id="{CA6D4604-0300-4E7E-A564-9B5B99867969}"/>
              </a:ext>
            </a:extLst>
          </p:cNvPr>
          <p:cNvSpPr/>
          <p:nvPr/>
        </p:nvSpPr>
        <p:spPr>
          <a:xfrm>
            <a:off x="250187" y="5085648"/>
            <a:ext cx="1441620" cy="1441620"/>
          </a:xfrm>
          <a:prstGeom prst="donut">
            <a:avLst>
              <a:gd name="adj" fmla="val 18803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68201-0AAE-4E5D-8B74-2CA211C3582C}"/>
              </a:ext>
            </a:extLst>
          </p:cNvPr>
          <p:cNvSpPr txBox="1"/>
          <p:nvPr/>
        </p:nvSpPr>
        <p:spPr>
          <a:xfrm>
            <a:off x="731989" y="5483292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8" name="Соединитель: изогнутый 108">
            <a:extLst>
              <a:ext uri="{FF2B5EF4-FFF2-40B4-BE49-F238E27FC236}">
                <a16:creationId xmlns:a16="http://schemas.microsoft.com/office/drawing/2014/main" id="{9BBA3A98-DE61-4B11-BBC1-5D6B0036EFB1}"/>
              </a:ext>
            </a:extLst>
          </p:cNvPr>
          <p:cNvCxnSpPr>
            <a:cxnSpLocks/>
            <a:stCxn id="10" idx="1"/>
          </p:cNvCxnSpPr>
          <p:nvPr/>
        </p:nvCxnSpPr>
        <p:spPr>
          <a:xfrm rot="16200000" flipH="1" flipV="1">
            <a:off x="1502574" y="5071080"/>
            <a:ext cx="1288476" cy="1418143"/>
          </a:xfrm>
          <a:prstGeom prst="curvedConnector4">
            <a:avLst>
              <a:gd name="adj1" fmla="val 5914"/>
              <a:gd name="adj2" fmla="val 65802"/>
            </a:avLst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FC33F69-7CD2-4D4D-A3B7-B0378B334AA4}"/>
              </a:ext>
            </a:extLst>
          </p:cNvPr>
          <p:cNvSpPr txBox="1"/>
          <p:nvPr/>
        </p:nvSpPr>
        <p:spPr>
          <a:xfrm>
            <a:off x="2145350" y="4344163"/>
            <a:ext cx="1564122" cy="71602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1600" b="1" kern="1200" dirty="0">
                <a:solidFill>
                  <a:srgbClr val="20B2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Найти объект</a:t>
            </a:r>
            <a:endParaRPr lang="ru-RU" sz="1600" kern="1200" baseline="30000" dirty="0">
              <a:solidFill>
                <a:srgbClr val="20B2AA"/>
              </a:solidFill>
            </a:endParaRPr>
          </a:p>
        </p:txBody>
      </p:sp>
      <p:sp>
        <p:nvSpPr>
          <p:cNvPr id="10" name="Круг: прозрачная заливка 19">
            <a:extLst>
              <a:ext uri="{FF2B5EF4-FFF2-40B4-BE49-F238E27FC236}">
                <a16:creationId xmlns:a16="http://schemas.microsoft.com/office/drawing/2014/main" id="{6762B495-9FDC-40FA-AD2B-898E674A52E7}"/>
              </a:ext>
            </a:extLst>
          </p:cNvPr>
          <p:cNvSpPr/>
          <p:nvPr/>
        </p:nvSpPr>
        <p:spPr>
          <a:xfrm>
            <a:off x="2644763" y="4924794"/>
            <a:ext cx="1441620" cy="1441620"/>
          </a:xfrm>
          <a:prstGeom prst="donut">
            <a:avLst>
              <a:gd name="adj" fmla="val 2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84CF3-44DD-4AD9-B41A-0068695AF134}"/>
              </a:ext>
            </a:extLst>
          </p:cNvPr>
          <p:cNvSpPr txBox="1"/>
          <p:nvPr/>
        </p:nvSpPr>
        <p:spPr>
          <a:xfrm>
            <a:off x="3093658" y="5282960"/>
            <a:ext cx="50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738E8-EA4E-4B13-A86F-9C70C41ECCA1}"/>
              </a:ext>
            </a:extLst>
          </p:cNvPr>
          <p:cNvSpPr txBox="1"/>
          <p:nvPr/>
        </p:nvSpPr>
        <p:spPr>
          <a:xfrm>
            <a:off x="4291421" y="4331691"/>
            <a:ext cx="2444691" cy="7220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dirty="0">
                <a:solidFill>
                  <a:srgbClr val="20B2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Сделать </a:t>
            </a:r>
            <a:r>
              <a:rPr lang="ru-RU" sz="1600" b="1" dirty="0" smtClean="0">
                <a:solidFill>
                  <a:srgbClr val="20B2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фотографию объекта</a:t>
            </a:r>
            <a:endParaRPr lang="ru-RU" sz="1600" b="1" dirty="0">
              <a:solidFill>
                <a:srgbClr val="20B2AA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Круг: прозрачная заливка 24">
            <a:extLst>
              <a:ext uri="{FF2B5EF4-FFF2-40B4-BE49-F238E27FC236}">
                <a16:creationId xmlns:a16="http://schemas.microsoft.com/office/drawing/2014/main" id="{B47B5235-CB1E-4D05-A9F7-1AE1B3CEA170}"/>
              </a:ext>
            </a:extLst>
          </p:cNvPr>
          <p:cNvSpPr/>
          <p:nvPr/>
        </p:nvSpPr>
        <p:spPr>
          <a:xfrm>
            <a:off x="5293406" y="5118692"/>
            <a:ext cx="1441620" cy="1441620"/>
          </a:xfrm>
          <a:prstGeom prst="donut">
            <a:avLst>
              <a:gd name="adj" fmla="val 2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4" name="Соединитель: изогнутый 5">
            <a:extLst>
              <a:ext uri="{FF2B5EF4-FFF2-40B4-BE49-F238E27FC236}">
                <a16:creationId xmlns:a16="http://schemas.microsoft.com/office/drawing/2014/main" id="{1A746345-0365-44A5-A74A-E5293060BE7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372276" y="4624381"/>
            <a:ext cx="82241" cy="1222120"/>
          </a:xfrm>
          <a:prstGeom prst="curvedConnector4">
            <a:avLst>
              <a:gd name="adj1" fmla="val 277964"/>
              <a:gd name="adj2" fmla="val 58637"/>
            </a:avLst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D06D94-F3F1-4AD4-BDD7-E6D849E318EA}"/>
              </a:ext>
            </a:extLst>
          </p:cNvPr>
          <p:cNvSpPr txBox="1"/>
          <p:nvPr/>
        </p:nvSpPr>
        <p:spPr>
          <a:xfrm>
            <a:off x="5731016" y="5483292"/>
            <a:ext cx="47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cxnSp>
        <p:nvCxnSpPr>
          <p:cNvPr id="16" name="Соединитель: изогнутый 15">
            <a:extLst>
              <a:ext uri="{FF2B5EF4-FFF2-40B4-BE49-F238E27FC236}">
                <a16:creationId xmlns:a16="http://schemas.microsoft.com/office/drawing/2014/main" id="{F5A37B00-07F5-4E7A-A222-2F7A883275E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76174" y="4965165"/>
            <a:ext cx="1019380" cy="1783118"/>
          </a:xfrm>
          <a:prstGeom prst="curvedConnector5">
            <a:avLst>
              <a:gd name="adj1" fmla="val -22425"/>
              <a:gd name="adj2" fmla="val 50000"/>
              <a:gd name="adj3" fmla="val 122425"/>
            </a:avLst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Круг: прозрачная заливка 27">
            <a:extLst>
              <a:ext uri="{FF2B5EF4-FFF2-40B4-BE49-F238E27FC236}">
                <a16:creationId xmlns:a16="http://schemas.microsoft.com/office/drawing/2014/main" id="{BC410275-9E46-444E-8479-D5EE990A721E}"/>
              </a:ext>
            </a:extLst>
          </p:cNvPr>
          <p:cNvSpPr/>
          <p:nvPr/>
        </p:nvSpPr>
        <p:spPr>
          <a:xfrm>
            <a:off x="8095904" y="5118692"/>
            <a:ext cx="1441620" cy="1441620"/>
          </a:xfrm>
          <a:prstGeom prst="donut">
            <a:avLst>
              <a:gd name="adj" fmla="val 2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3F9B4-07B7-40F9-999D-6E709F5BD087}"/>
              </a:ext>
            </a:extLst>
          </p:cNvPr>
          <p:cNvSpPr txBox="1"/>
          <p:nvPr/>
        </p:nvSpPr>
        <p:spPr>
          <a:xfrm>
            <a:off x="8543080" y="5516336"/>
            <a:ext cx="39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Соединитель: изогнутый 55">
            <a:extLst>
              <a:ext uri="{FF2B5EF4-FFF2-40B4-BE49-F238E27FC236}">
                <a16:creationId xmlns:a16="http://schemas.microsoft.com/office/drawing/2014/main" id="{20D56AE8-F8A6-4915-A048-11EA23DD49FB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9147970" y="5394757"/>
            <a:ext cx="1321899" cy="1029634"/>
          </a:xfrm>
          <a:prstGeom prst="curvedConnector4">
            <a:avLst>
              <a:gd name="adj1" fmla="val 42014"/>
              <a:gd name="adj2" fmla="val 114748"/>
            </a:avLst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13E1820-E775-447E-A9E2-847A6351CD1F}"/>
              </a:ext>
            </a:extLst>
          </p:cNvPr>
          <p:cNvSpPr txBox="1"/>
          <p:nvPr/>
        </p:nvSpPr>
        <p:spPr>
          <a:xfrm>
            <a:off x="7456458" y="4453414"/>
            <a:ext cx="1955420" cy="6067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dirty="0">
                <a:solidFill>
                  <a:srgbClr val="20B2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Отправить на модерацию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C33F69-7CD2-4D4D-A3B7-B0378B334AA4}"/>
              </a:ext>
            </a:extLst>
          </p:cNvPr>
          <p:cNvSpPr txBox="1"/>
          <p:nvPr/>
        </p:nvSpPr>
        <p:spPr>
          <a:xfrm>
            <a:off x="250187" y="4587060"/>
            <a:ext cx="1452853" cy="440612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dirty="0" smtClean="0">
                <a:solidFill>
                  <a:srgbClr val="20B2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Получить задание</a:t>
            </a:r>
            <a:endParaRPr lang="ru-RU" sz="1600" kern="1200" baseline="30000" dirty="0">
              <a:solidFill>
                <a:srgbClr val="20B2AA"/>
              </a:solidFill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50187" y="1069092"/>
            <a:ext cx="11602463" cy="3216561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Механика</a:t>
            </a:r>
            <a:r>
              <a:rPr lang="ru-RU" sz="3100" dirty="0"/>
              <a:t>: </a:t>
            </a:r>
            <a:r>
              <a:rPr lang="ru-RU" sz="2700" dirty="0"/>
              <a:t>К</a:t>
            </a:r>
            <a:r>
              <a:rPr lang="ru-RU" sz="2700" dirty="0" smtClean="0"/>
              <a:t>вест </a:t>
            </a:r>
            <a:r>
              <a:rPr lang="ru-RU" sz="2700" dirty="0"/>
              <a:t>начинается на набережной города у </a:t>
            </a:r>
            <a:r>
              <a:rPr lang="ru-RU" sz="2700" dirty="0" smtClean="0"/>
              <a:t>скульптурной </a:t>
            </a:r>
            <a:r>
              <a:rPr lang="ru-RU" sz="2700" dirty="0"/>
              <a:t>композиции с названием города </a:t>
            </a:r>
            <a:r>
              <a:rPr lang="ru-RU" sz="2700" dirty="0" smtClean="0"/>
              <a:t>Туапсе.</a:t>
            </a:r>
            <a:br>
              <a:rPr lang="ru-RU" sz="2700" dirty="0" smtClean="0"/>
            </a:br>
            <a:r>
              <a:rPr lang="ru-RU" sz="2700" dirty="0" smtClean="0"/>
              <a:t>	Куратор квеста объясняет правила, дает контакт мессенджера. </a:t>
            </a:r>
            <a:br>
              <a:rPr lang="ru-RU" sz="2700" dirty="0" smtClean="0"/>
            </a:br>
            <a:r>
              <a:rPr lang="ru-RU" sz="2700" dirty="0"/>
              <a:t>	</a:t>
            </a:r>
            <a:r>
              <a:rPr lang="ru-RU" sz="2700" dirty="0" smtClean="0"/>
              <a:t>Команда получает стихотворное задание, которое приходит одному из </a:t>
            </a:r>
            <a:r>
              <a:rPr lang="ru-RU" sz="2700" dirty="0"/>
              <a:t>участников в </a:t>
            </a:r>
            <a:r>
              <a:rPr lang="ru-RU" sz="2700" dirty="0" smtClean="0"/>
              <a:t>мессенджер.</a:t>
            </a:r>
            <a:br>
              <a:rPr lang="ru-RU" sz="2700" dirty="0" smtClean="0"/>
            </a:br>
            <a:r>
              <a:rPr lang="ru-RU" sz="2700" dirty="0" smtClean="0"/>
              <a:t> 	Команда находит зашифрованное </a:t>
            </a:r>
            <a:r>
              <a:rPr lang="ru-RU" sz="2700" dirty="0"/>
              <a:t>место, </a:t>
            </a:r>
            <a:r>
              <a:rPr lang="ru-RU" sz="2700" dirty="0" smtClean="0"/>
              <a:t>делает необходимое </a:t>
            </a:r>
            <a:r>
              <a:rPr lang="ru-RU" sz="2700" dirty="0"/>
              <a:t>фото </a:t>
            </a:r>
            <a:r>
              <a:rPr lang="ru-RU" sz="2700" dirty="0" smtClean="0"/>
              <a:t>и отправляет ответным сообщением.</a:t>
            </a:r>
            <a:br>
              <a:rPr lang="ru-RU" sz="2700" dirty="0" smtClean="0"/>
            </a:br>
            <a:r>
              <a:rPr lang="ru-RU" sz="2700" dirty="0" smtClean="0"/>
              <a:t> 	За правильный ответ, команда получает букву и новое задание. 	</a:t>
            </a:r>
            <a:br>
              <a:rPr lang="ru-RU" sz="2700" dirty="0" smtClean="0"/>
            </a:br>
            <a:r>
              <a:rPr lang="ru-RU" sz="2700" dirty="0"/>
              <a:t>	</a:t>
            </a:r>
            <a:r>
              <a:rPr lang="ru-RU" sz="2700" dirty="0" smtClean="0"/>
              <a:t>Если команда затрудняется с поиском объекта, то получает подсказку в виде ссылки на </a:t>
            </a:r>
            <a:r>
              <a:rPr lang="ru-RU" sz="2700" dirty="0" err="1" smtClean="0"/>
              <a:t>геолокацию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/>
              <a:t>	</a:t>
            </a:r>
            <a:r>
              <a:rPr lang="ru-RU" sz="2700" dirty="0" smtClean="0"/>
              <a:t>Квест завершается около «Вечного огня», где команда получает последнюю букву и собирает слово.</a:t>
            </a:r>
            <a:br>
              <a:rPr lang="ru-RU" sz="27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1" name="Круг: прозрачная заливка 27">
            <a:extLst>
              <a:ext uri="{FF2B5EF4-FFF2-40B4-BE49-F238E27FC236}">
                <a16:creationId xmlns:a16="http://schemas.microsoft.com/office/drawing/2014/main" id="{BC410275-9E46-444E-8479-D5EE990A721E}"/>
              </a:ext>
            </a:extLst>
          </p:cNvPr>
          <p:cNvSpPr/>
          <p:nvPr/>
        </p:nvSpPr>
        <p:spPr>
          <a:xfrm>
            <a:off x="10258749" y="5183637"/>
            <a:ext cx="1441620" cy="1441620"/>
          </a:xfrm>
          <a:prstGeom prst="donut">
            <a:avLst>
              <a:gd name="adj" fmla="val 2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C33F69-7CD2-4D4D-A3B7-B0378B334AA4}"/>
              </a:ext>
            </a:extLst>
          </p:cNvPr>
          <p:cNvSpPr txBox="1"/>
          <p:nvPr/>
        </p:nvSpPr>
        <p:spPr>
          <a:xfrm>
            <a:off x="9973733" y="4437982"/>
            <a:ext cx="1660291" cy="745655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dirty="0" smtClean="0">
                <a:solidFill>
                  <a:srgbClr val="20B2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Получить букву и новое задание</a:t>
            </a:r>
            <a:endParaRPr lang="ru-RU" sz="1600" kern="1200" baseline="30000" dirty="0">
              <a:solidFill>
                <a:srgbClr val="20B2AA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73F9B4-07B7-40F9-999D-6E709F5BD087}"/>
              </a:ext>
            </a:extLst>
          </p:cNvPr>
          <p:cNvSpPr txBox="1"/>
          <p:nvPr/>
        </p:nvSpPr>
        <p:spPr>
          <a:xfrm>
            <a:off x="10728735" y="5606126"/>
            <a:ext cx="39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0" name="Соединитель: изогнутый 15">
            <a:extLst>
              <a:ext uri="{FF2B5EF4-FFF2-40B4-BE49-F238E27FC236}">
                <a16:creationId xmlns:a16="http://schemas.microsoft.com/office/drawing/2014/main" id="{F5A37B00-07F5-4E7A-A222-2F7A883275E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12517" y="4880217"/>
            <a:ext cx="1019380" cy="1783118"/>
          </a:xfrm>
          <a:prstGeom prst="curvedConnector5">
            <a:avLst>
              <a:gd name="adj1" fmla="val 14120"/>
              <a:gd name="adj2" fmla="val 50000"/>
              <a:gd name="adj3" fmla="val 92524"/>
            </a:avLst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3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208"/>
          </a:xfrm>
        </p:spPr>
        <p:txBody>
          <a:bodyPr/>
          <a:lstStyle/>
          <a:p>
            <a:r>
              <a:rPr lang="ru-RU" dirty="0" smtClean="0"/>
              <a:t>Уникальность квеста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каждом </a:t>
            </a:r>
            <a:r>
              <a:rPr lang="ru-RU" dirty="0" smtClean="0"/>
              <a:t>подростке живет </a:t>
            </a:r>
            <a:r>
              <a:rPr lang="ru-RU" dirty="0"/>
              <a:t>дух приключений - желание разгадывать загадки, находить ответы на вопросы; и </a:t>
            </a:r>
            <a:r>
              <a:rPr lang="ru-RU" dirty="0" smtClean="0"/>
              <a:t>силен дух </a:t>
            </a:r>
            <a:r>
              <a:rPr lang="ru-RU" dirty="0"/>
              <a:t>соперничества – желание побеждать и быть </a:t>
            </a:r>
            <a:r>
              <a:rPr lang="ru-RU" dirty="0" smtClean="0"/>
              <a:t>лидером</a:t>
            </a:r>
          </a:p>
          <a:p>
            <a:pPr marL="0" indent="0" algn="just">
              <a:buNone/>
            </a:pPr>
            <a:r>
              <a:rPr lang="ru-RU" dirty="0" smtClean="0"/>
              <a:t>А через решение загадок квеста участники ненавязчиво прикасаются к истории города.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65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07733"/>
            <a:ext cx="2954867" cy="39398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9777" y="433601"/>
            <a:ext cx="4715933" cy="507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 заданий: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5467" y="863600"/>
            <a:ext cx="5266266" cy="1735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Есть в Туапсе две значимых стелы, </a:t>
            </a:r>
            <a:r>
              <a:rPr lang="ru-RU" sz="2400" dirty="0" smtClean="0">
                <a:latin typeface="+mj-lt"/>
              </a:rPr>
              <a:t>Память </a:t>
            </a:r>
            <a:r>
              <a:rPr lang="ru-RU" sz="2400" dirty="0">
                <a:latin typeface="+mj-lt"/>
              </a:rPr>
              <a:t>о прошлом хранят непростом… </a:t>
            </a:r>
            <a:r>
              <a:rPr lang="ru-RU" sz="2400" dirty="0" smtClean="0">
                <a:latin typeface="+mj-lt"/>
              </a:rPr>
              <a:t>На </a:t>
            </a:r>
            <a:r>
              <a:rPr lang="ru-RU" sz="2400" dirty="0">
                <a:latin typeface="+mj-lt"/>
              </a:rPr>
              <a:t>барельефах картины об </a:t>
            </a:r>
            <a:r>
              <a:rPr lang="ru-RU" sz="2400" dirty="0" smtClean="0">
                <a:latin typeface="+mj-lt"/>
              </a:rPr>
              <a:t>этом,      Если </a:t>
            </a:r>
            <a:r>
              <a:rPr lang="ru-RU" sz="2400" dirty="0">
                <a:latin typeface="+mj-lt"/>
              </a:rPr>
              <a:t>найдешь - увидишь о чем. </a:t>
            </a:r>
            <a:r>
              <a:rPr lang="ru-RU" sz="2400" dirty="0" err="1" smtClean="0">
                <a:latin typeface="+mj-lt"/>
              </a:rPr>
              <a:t>Запечатли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оба символа </a:t>
            </a:r>
            <a:r>
              <a:rPr lang="ru-RU" sz="2400" dirty="0" smtClean="0">
                <a:latin typeface="+mj-lt"/>
              </a:rPr>
              <a:t>эти</a:t>
            </a:r>
            <a:r>
              <a:rPr lang="ru-RU" sz="2400" dirty="0">
                <a:latin typeface="+mj-lt"/>
              </a:rPr>
              <a:t>.</a:t>
            </a:r>
            <a:endParaRPr lang="ru-RU" sz="2400" dirty="0">
              <a:latin typeface="+mj-lt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13278" y="2349200"/>
            <a:ext cx="407246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Памятник не рыбке золотой, </a:t>
            </a:r>
            <a:endParaRPr lang="ru-RU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площади ищите, </a:t>
            </a:r>
            <a:endParaRPr lang="ru-RU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Фотографию команды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ним, </a:t>
            </a:r>
            <a:endParaRPr lang="ru-RU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Поскорее с ним пришлите.</a:t>
            </a:r>
            <a:endParaRPr lang="ru-RU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77" y="4135935"/>
            <a:ext cx="1657088" cy="24882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43332" y="1241204"/>
            <a:ext cx="412022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 подвиг городов-героев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Вам может рассказать плита…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Что этой болью вековою 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вечной памятью полна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4" t="8654" r="8780" b="-1446"/>
          <a:stretch/>
        </p:blipFill>
        <p:spPr>
          <a:xfrm>
            <a:off x="8508228" y="3531655"/>
            <a:ext cx="319043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02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194</Words>
  <Application>Microsoft Office PowerPoint</Application>
  <PresentationFormat>Широкоэкранный</PresentationFormat>
  <Paragraphs>42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Тема Office</vt:lpstr>
      <vt:lpstr>Квест  «Памятный Туапсе»</vt:lpstr>
      <vt:lpstr> Цель: Познакомить участников с памятными местами и интересными достопримечательностями центра города Туапсе.  </vt:lpstr>
      <vt:lpstr>  Механика: Квест начинается на набережной города у скульптурной композиции с названием города Туапсе.  Куратор квеста объясняет правила, дает контакт мессенджера.   Команда получает стихотворное задание, которое приходит одному из участников в мессенджер.   Команда находит зашифрованное место, делает необходимое фото и отправляет ответным сообщением.   За правильный ответ, команда получает букву и новое задание.    Если команда затрудняется с поиском объекта, то получает подсказку в виде ссылки на геолокацию.  Квест завершается около «Вечного огня», где команда получает последнюю букву и собирает слово.    </vt:lpstr>
      <vt:lpstr>Уникальность квеста</vt:lpstr>
      <vt:lpstr>Примеры  заданий: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2023-10-27T23:19:05Z</dcterms:created>
  <dcterms:modified xsi:type="dcterms:W3CDTF">2023-11-09T21:38:53Z</dcterms:modified>
</cp:coreProperties>
</file>