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60" r:id="rId3"/>
    <p:sldId id="262" r:id="rId4"/>
    <p:sldId id="294" r:id="rId5"/>
    <p:sldId id="289" r:id="rId6"/>
    <p:sldId id="263" r:id="rId7"/>
    <p:sldId id="290" r:id="rId8"/>
    <p:sldId id="306" r:id="rId9"/>
    <p:sldId id="305" r:id="rId10"/>
    <p:sldId id="304" r:id="rId11"/>
    <p:sldId id="303" r:id="rId12"/>
    <p:sldId id="302" r:id="rId13"/>
    <p:sldId id="311" r:id="rId14"/>
    <p:sldId id="313" r:id="rId15"/>
    <p:sldId id="261" r:id="rId16"/>
    <p:sldId id="266" r:id="rId17"/>
    <p:sldId id="314" r:id="rId18"/>
    <p:sldId id="315" r:id="rId19"/>
    <p:sldId id="316" r:id="rId20"/>
    <p:sldId id="274" r:id="rId21"/>
    <p:sldId id="317" r:id="rId22"/>
    <p:sldId id="309" r:id="rId23"/>
    <p:sldId id="318" r:id="rId24"/>
    <p:sldId id="275" r:id="rId25"/>
    <p:sldId id="310" r:id="rId26"/>
    <p:sldId id="278" r:id="rId27"/>
  </p:sldIdLst>
  <p:sldSz cx="9144000" cy="5715000" type="screen16x10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780" y="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78E48-E61A-4F51-A9AF-77750DE0187B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AC4FF-1122-4BF4-8D5C-C2C051EE74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18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AC4FF-1122-4BF4-8D5C-C2C051EE74A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13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81000" y="0"/>
            <a:ext cx="8229600" cy="2095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Историко-краеведческий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квест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b="1" dirty="0"/>
              <a:t>«Ку</a:t>
            </a:r>
            <a:r>
              <a:rPr lang="en-US" sz="4400" b="1" dirty="0"/>
              <a:t>Z</a:t>
            </a:r>
            <a:r>
              <a:rPr lang="ru-RU" sz="4400" b="1" dirty="0" err="1"/>
              <a:t>нецк</a:t>
            </a:r>
            <a:r>
              <a:rPr lang="ru-RU" sz="4400" b="1" dirty="0"/>
              <a:t>, </a:t>
            </a:r>
            <a:r>
              <a:rPr lang="ru-RU" sz="4400" b="1" dirty="0" smtClean="0"/>
              <a:t>мой </a:t>
            </a:r>
            <a:r>
              <a:rPr lang="ru-RU" sz="4400" b="1" dirty="0"/>
              <a:t>Ку</a:t>
            </a:r>
            <a:r>
              <a:rPr lang="en-US" sz="4400" b="1" dirty="0"/>
              <a:t>Z</a:t>
            </a:r>
            <a:r>
              <a:rPr lang="ru-RU" sz="4400" b="1" dirty="0" err="1"/>
              <a:t>нецк</a:t>
            </a:r>
            <a:r>
              <a:rPr lang="ru-RU" sz="4400" b="1" dirty="0"/>
              <a:t>»</a:t>
            </a:r>
            <a:endParaRPr lang="ru-RU" sz="4400" dirty="0"/>
          </a:p>
        </p:txBody>
      </p:sp>
      <p:pic>
        <p:nvPicPr>
          <p:cNvPr id="1026" name="Picture 2" descr="https://mirvracha.ru/i/00/01/98/5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39987"/>
            <a:ext cx="1175568" cy="1677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orodkuzneck.ru/upload/iblock/e6d/e6d2a335310e776938d283113e6c97d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771483"/>
            <a:ext cx="3004388" cy="1688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https://r.penzainform.ru/d/storage/news/0138/0004e319/366783-vbi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43172"/>
            <a:ext cx="3037114" cy="1703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gas-kvas.com/uploads/posts/2023-09/1693815747_gas-kvas-com-p-risunki-na-prazdnik-den-kuznetsa-ruchnoi-k-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064" y="1771483"/>
            <a:ext cx="1729536" cy="1729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hoto.foto-planeta.com/view/1/0/0/9/4/kuznetsk-100943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55" y="3643172"/>
            <a:ext cx="2590845" cy="1727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_Wikia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1028700"/>
            <a:ext cx="91440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У всех команд одинаковые точки</a:t>
            </a:r>
            <a:r>
              <a:rPr lang="en-US" sz="3200" dirty="0" smtClean="0"/>
              <a:t>, </a:t>
            </a:r>
            <a:r>
              <a:rPr lang="ru-RU" sz="3200" dirty="0" smtClean="0"/>
              <a:t>но разная очередность их прохождения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Смоделированы 3 маршрута</a:t>
            </a:r>
            <a:r>
              <a:rPr lang="en-US" sz="3200" dirty="0" smtClean="0"/>
              <a:t> (</a:t>
            </a:r>
            <a:r>
              <a:rPr lang="ru-RU" sz="3200" dirty="0" smtClean="0"/>
              <a:t>№1</a:t>
            </a:r>
            <a:r>
              <a:rPr lang="en-US" sz="3200" dirty="0" smtClean="0"/>
              <a:t>,</a:t>
            </a:r>
            <a:r>
              <a:rPr lang="ru-RU" sz="3200" dirty="0" smtClean="0"/>
              <a:t>№2</a:t>
            </a:r>
            <a:r>
              <a:rPr lang="en-US" sz="3200" dirty="0" smtClean="0"/>
              <a:t> </a:t>
            </a:r>
            <a:r>
              <a:rPr lang="ru-RU" sz="3200" dirty="0" smtClean="0"/>
              <a:t>и №3)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 Номер маршрута определяется путём жеребьевки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Маршруты </a:t>
            </a:r>
            <a:r>
              <a:rPr lang="ru-RU" sz="4400" b="1" dirty="0" err="1" smtClean="0">
                <a:latin typeface="+mj-lt"/>
                <a:ea typeface="+mj-ea"/>
                <a:cs typeface="+mj-cs"/>
              </a:rPr>
              <a:t>квеста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_Wikia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noProof="0" dirty="0" smtClean="0">
                <a:latin typeface="+mj-lt"/>
                <a:ea typeface="+mj-ea"/>
                <a:cs typeface="+mj-cs"/>
              </a:rPr>
              <a:t>Механизм прохождения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квеста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028700"/>
            <a:ext cx="91440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Команда получает задание из </a:t>
            </a:r>
            <a:r>
              <a:rPr lang="ru-RU" sz="2400" dirty="0" smtClean="0">
                <a:solidFill>
                  <a:srgbClr val="00B0F0"/>
                </a:solidFill>
              </a:rPr>
              <a:t>центра управления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Команда ищет точку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На точке команде кратко рассказывают историю объекта</a:t>
            </a:r>
            <a:r>
              <a:rPr lang="en-US" sz="2400" dirty="0" smtClean="0"/>
              <a:t>, </a:t>
            </a:r>
            <a:r>
              <a:rPr lang="ru-RU" sz="2400" dirty="0" smtClean="0"/>
              <a:t>самые интересные факты и </a:t>
            </a:r>
            <a:r>
              <a:rPr lang="ru-RU" sz="2400" dirty="0" err="1" smtClean="0"/>
              <a:t>тд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Команда выполняет задания на точке (теория + практика)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Команда делает фото в жанре ретроспектива и отправляет её в </a:t>
            </a:r>
            <a:r>
              <a:rPr lang="ru-RU" sz="2400" dirty="0" smtClean="0">
                <a:solidFill>
                  <a:srgbClr val="00B0F0"/>
                </a:solidFill>
              </a:rPr>
              <a:t>центр управление</a:t>
            </a:r>
            <a:r>
              <a:rPr lang="ru-RU" sz="2400" dirty="0" smtClean="0"/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Команда получает следующее задание</a:t>
            </a:r>
            <a:br>
              <a:rPr lang="ru-RU" sz="2400" dirty="0" smtClean="0"/>
            </a:br>
            <a:r>
              <a:rPr lang="en-US" sz="2400" dirty="0" smtClean="0"/>
              <a:t>....</a:t>
            </a:r>
            <a:endParaRPr lang="ru-RU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После прохождения </a:t>
            </a:r>
            <a:r>
              <a:rPr lang="ru-RU" sz="2400" dirty="0" err="1" smtClean="0"/>
              <a:t>квеста</a:t>
            </a:r>
            <a:r>
              <a:rPr lang="ru-RU" sz="2400" dirty="0" smtClean="0"/>
              <a:t> команда получает свой результат и призы</a:t>
            </a:r>
            <a:r>
              <a:rPr lang="en-US" sz="2400" dirty="0" smtClean="0"/>
              <a:t>.</a:t>
            </a:r>
            <a:endParaRPr lang="ru-RU" sz="24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Telegram_Messeng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8763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_Wikia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 прохождения квеста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_Wikia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Тема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квеста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- ретроспектива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s://photos.wikimapia.org/p/00/05/70/86/76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00100"/>
            <a:ext cx="4544661" cy="28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8/81/%D0%92%D0%BE%D0%B7%D0%BD%D0%B5%D1%81%D0%B5%D0%BD%D1%81%D0%BA%D0%B8%D0%B9_%D0%BA%D0%B0%D1%84%D0%B5%D0%B4%D1%80%D0%B0%D0%BB%D1%8C%D0%BD%D1%8B%D0%B9_%D1%81%D0%BE%D0%B1%D0%BE%D1%80_%D0%9A%D1%83%D0%B7%D0%BD%D0%B5%D1%86%D0%BA%D0%B0.jpg/1200px-%D0%92%D0%BE%D0%B7%D0%BD%D0%B5%D1%81%D0%B5%D0%BD%D1%81%D0%BA%D0%B8%D0%B9_%D0%BA%D0%B0%D1%84%D0%B5%D0%B4%D1%80%D0%B0%D0%BB%D1%8C%D0%BD%D1%8B%D0%B9_%D1%81%D0%BE%D0%B1%D0%BE%D1%80_%D0%9A%D1%83%D0%B7%D0%BD%D0%B5%D1%86%D0%BA%D0%B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78383"/>
            <a:ext cx="3200400" cy="440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59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_Wikia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Пример ретроспективы в городе Кузнецке 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s://i.mycdn.me/i?r=AyH4iRPQ2q0otWIFepML2LxRMBv3TTdLyMQ3vfD-yt4N6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00099"/>
            <a:ext cx="4173682" cy="28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fototerra.ru/photo/Russia/Kuznetsk/large-2663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30726"/>
            <a:ext cx="4800600" cy="32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3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0" y="952500"/>
            <a:ext cx="9144000" cy="4762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ru-RU" sz="3200" dirty="0"/>
          </a:p>
        </p:txBody>
      </p:sp>
      <p:pic>
        <p:nvPicPr>
          <p:cNvPr id="1027" name="Picture 3" descr="C:\Users\Admin\AppData\Local\Temp\Rar$DI06.328\краеведческий квест_page-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67" y="432707"/>
            <a:ext cx="3381919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вал 15"/>
          <p:cNvSpPr/>
          <p:nvPr/>
        </p:nvSpPr>
        <p:spPr>
          <a:xfrm>
            <a:off x="7391400" y="1458686"/>
            <a:ext cx="1143000" cy="10668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-2 балла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630886" y="3695700"/>
            <a:ext cx="1143000" cy="10668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-4 балла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C:\Users\Admin\AppData\Local\Temp\Rar$DI05.641\кузнецк_page-0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707"/>
            <a:ext cx="3375241" cy="499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952500"/>
          </a:xfrm>
        </p:spPr>
        <p:txBody>
          <a:bodyPr/>
          <a:lstStyle/>
          <a:p>
            <a:r>
              <a:rPr lang="ru-RU" b="1" dirty="0" smtClean="0"/>
              <a:t>Точки </a:t>
            </a:r>
            <a:r>
              <a:rPr lang="ru-RU" b="1" dirty="0" err="1" smtClean="0"/>
              <a:t>квеста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9144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ctr"/>
            <a:endParaRPr lang="ru-RU" sz="2000" b="1" dirty="0"/>
          </a:p>
          <a:p>
            <a:pPr lvl="0" algn="ctr"/>
            <a:endParaRPr lang="ru-RU" sz="2000" b="1" dirty="0" smtClean="0"/>
          </a:p>
          <a:p>
            <a:pPr lvl="0" algn="ctr"/>
            <a:r>
              <a:rPr lang="ru-RU" sz="2400" b="1" dirty="0" smtClean="0"/>
              <a:t> </a:t>
            </a:r>
            <a:r>
              <a:rPr lang="ru-RU" sz="2400" b="1" dirty="0"/>
              <a:t>МБОУ гимназия №1</a:t>
            </a:r>
          </a:p>
          <a:p>
            <a:pPr lvl="0" algn="ctr"/>
            <a:r>
              <a:rPr lang="ru-RU" sz="2400" b="1" dirty="0"/>
              <a:t>Памятник дважды Герою Социалистического Труда Смирнову Л.В.</a:t>
            </a:r>
          </a:p>
          <a:p>
            <a:pPr lvl="0" algn="ctr"/>
            <a:r>
              <a:rPr lang="ru-RU" sz="2400" b="1" dirty="0"/>
              <a:t>Памятник  Труженикам Тыла</a:t>
            </a:r>
          </a:p>
          <a:p>
            <a:pPr lvl="0" algn="ctr"/>
            <a:r>
              <a:rPr lang="ru-RU" sz="2400" b="1" dirty="0"/>
              <a:t>Музей </a:t>
            </a:r>
            <a:r>
              <a:rPr lang="ru-RU" sz="2400" b="1" dirty="0" smtClean="0"/>
              <a:t>воинской </a:t>
            </a:r>
            <a:r>
              <a:rPr lang="ru-RU" sz="2400" b="1" dirty="0"/>
              <a:t>с</a:t>
            </a:r>
            <a:r>
              <a:rPr lang="ru-RU" sz="2400" b="1" dirty="0" smtClean="0"/>
              <a:t>лавы</a:t>
            </a:r>
            <a:endParaRPr lang="ru-RU" sz="2400" b="1" dirty="0"/>
          </a:p>
          <a:p>
            <a:pPr lvl="0" algn="ctr"/>
            <a:r>
              <a:rPr lang="ru-RU" sz="2400" b="1" dirty="0"/>
              <a:t>Холм Воинской Славы  - Скульптурная группа из трех воинов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https://upload.wikimedia.org/wikipedia/ru/b/bf/%D0%9A%D1%83%D0%B7%D0%BD%D0%B5%D1%86%D0%BA%D0%BE%D0%B5_%D1%80%D0%B5%D0%B0%D0%BB%D1%8C%D0%BD%D0%BE%D0%B5_%D1%83%D1%87%D0%B8%D0%BB%D0%B8%D1%89%D0%B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319" y="3798643"/>
            <a:ext cx="2413868" cy="1810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penza-enc.ru/images/thumb/f/f5/%D0%A5%D0%BE%D0%BB%D0%BC_%D0%A1%D0%BB%D0%B0%D0%B2%D1%8B_%D0%9A%D1%83%D0%B7%D0%BD%D0%B5%D1%86%D0%BA_%D0%BF%D1%80_1.jpg/1082px-%D0%A5%D0%BE%D0%BB%D0%BC_%D0%A1%D0%BB%D0%B0%D0%B2%D1%8B_%D0%9A%D1%83%D0%B7%D0%BD%D0%B5%D1%86%D0%BA_%D0%BF%D1%80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3798643"/>
            <a:ext cx="2895600" cy="182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avatars.mds.yandex.net/get-altay/813485/2a0000015f8e28984af111559dd0e837f693/ori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686" y="81865"/>
            <a:ext cx="1589314" cy="211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cdn.culture.ru/images/3c252fa2-da2f-5978-9293-8d1860ee6dd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1964"/>
            <a:ext cx="2819400" cy="18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avatars.mds.yandex.net/get-altay/3511135/2a000001795065bd9150d445f9211460c1e5/XX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" y="89121"/>
            <a:ext cx="15716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_Wikia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391" y="0"/>
            <a:ext cx="9144000" cy="5715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11430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Пример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400" b="1" dirty="0" smtClean="0">
                <a:latin typeface="+mj-lt"/>
                <a:ea typeface="+mj-ea"/>
                <a:cs typeface="+mj-cs"/>
              </a:rPr>
              <a:t>теоретического задания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9144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Викторина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1000" y="1423555"/>
            <a:ext cx="3733800" cy="1905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9 </a:t>
            </a:r>
            <a:r>
              <a:rPr lang="ru-RU" sz="1400" b="1" dirty="0">
                <a:solidFill>
                  <a:schemeClr val="tx1"/>
                </a:solidFill>
              </a:rPr>
              <a:t>июля 1941 года измученные и запуганные мальчишки и девчонки вышли на станции Кузнецк. Этот город стал для них родным на долгие четыре военных года. Немедленно был организован детский </a:t>
            </a:r>
            <a:r>
              <a:rPr lang="ru-RU" sz="1400" b="1" dirty="0" smtClean="0">
                <a:solidFill>
                  <a:schemeClr val="tx1"/>
                </a:solidFill>
              </a:rPr>
              <a:t>дом. Откуда </a:t>
            </a:r>
            <a:r>
              <a:rPr lang="ru-RU" sz="1400" b="1" dirty="0">
                <a:solidFill>
                  <a:schemeClr val="tx1"/>
                </a:solidFill>
              </a:rPr>
              <a:t>прибыли эти дети</a:t>
            </a:r>
            <a:r>
              <a:rPr lang="ru-RU" sz="1400" b="1" dirty="0" smtClean="0">
                <a:solidFill>
                  <a:schemeClr val="tx1"/>
                </a:solidFill>
              </a:rPr>
              <a:t> ?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а)Белоруссия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б) Украина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в) Прибалтика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1392381"/>
            <a:ext cx="3810000" cy="193617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В начале 1944 года в городе развернулось движение за сбор средств на постройку боевого самолёта. Построенный на деньги </a:t>
            </a:r>
            <a:r>
              <a:rPr lang="ru-RU" sz="1400" b="1" dirty="0" err="1">
                <a:solidFill>
                  <a:schemeClr val="tx1"/>
                </a:solidFill>
              </a:rPr>
              <a:t>кузнечан</a:t>
            </a:r>
            <a:r>
              <a:rPr lang="ru-RU" sz="1400" b="1" dirty="0">
                <a:solidFill>
                  <a:schemeClr val="tx1"/>
                </a:solidFill>
              </a:rPr>
              <a:t> истребитель ЯК-3. Какое название получил </a:t>
            </a:r>
            <a:r>
              <a:rPr lang="ru-RU" sz="1400" b="1" dirty="0" smtClean="0">
                <a:solidFill>
                  <a:schemeClr val="tx1"/>
                </a:solidFill>
              </a:rPr>
              <a:t>самолёт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а) </a:t>
            </a:r>
            <a:r>
              <a:rPr lang="ru-RU" sz="1400" b="1" dirty="0">
                <a:solidFill>
                  <a:schemeClr val="tx1"/>
                </a:solidFill>
              </a:rPr>
              <a:t>Кузнецкий городской </a:t>
            </a:r>
            <a:r>
              <a:rPr lang="ru-RU" sz="1400" b="1" dirty="0" smtClean="0">
                <a:solidFill>
                  <a:schemeClr val="tx1"/>
                </a:solidFill>
              </a:rPr>
              <a:t>комсомолец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б) Кузнецкий рабочий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в) </a:t>
            </a:r>
            <a:r>
              <a:rPr lang="ru-RU" sz="1400" b="1" dirty="0" smtClean="0">
                <a:solidFill>
                  <a:schemeClr val="tx1"/>
                </a:solidFill>
              </a:rPr>
              <a:t>Кузнецк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2564" y="3390900"/>
            <a:ext cx="3657600" cy="2324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>
                <a:solidFill>
                  <a:schemeClr val="tx1"/>
                </a:solidFill>
              </a:rPr>
              <a:t>годы войны в городе работал театр, и в 1942 году в нем дебютировала наша землячка  в роли Вари в спектакле по пьесе К. Симонова «Парень из нашего города». Она проработала в театре до конца войны, дала сотни концертов для раненых бойцов в </a:t>
            </a:r>
            <a:r>
              <a:rPr lang="ru-RU" sz="1400" b="1" dirty="0" smtClean="0">
                <a:solidFill>
                  <a:schemeClr val="tx1"/>
                </a:solidFill>
              </a:rPr>
              <a:t>госпиталях. О </a:t>
            </a:r>
            <a:r>
              <a:rPr lang="ru-RU" sz="1400" b="1" dirty="0">
                <a:solidFill>
                  <a:schemeClr val="tx1"/>
                </a:solidFill>
              </a:rPr>
              <a:t>ком идёт речь?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sz="1400" b="1" dirty="0" smtClean="0">
                <a:solidFill>
                  <a:schemeClr val="tx1"/>
                </a:solidFill>
              </a:rPr>
              <a:t>а) </a:t>
            </a:r>
            <a:r>
              <a:rPr lang="ru-RU" sz="1400" b="1" dirty="0">
                <a:solidFill>
                  <a:schemeClr val="tx1"/>
                </a:solidFill>
              </a:rPr>
              <a:t>Людмила </a:t>
            </a:r>
            <a:r>
              <a:rPr lang="ru-RU" sz="1400" b="1" dirty="0" err="1">
                <a:solidFill>
                  <a:schemeClr val="tx1"/>
                </a:solidFill>
              </a:rPr>
              <a:t>Лозицкая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/>
              <a:t> </a:t>
            </a:r>
            <a:endParaRPr lang="ru-RU" sz="1400" b="1" dirty="0" smtClean="0"/>
          </a:p>
          <a:p>
            <a:r>
              <a:rPr lang="ru-RU" sz="1400" b="1" dirty="0" smtClean="0">
                <a:solidFill>
                  <a:schemeClr val="tx1"/>
                </a:solidFill>
              </a:rPr>
              <a:t>б)Лидия Русланова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8200" y="3390901"/>
            <a:ext cx="3810000" cy="23241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Скульптор </a:t>
            </a:r>
            <a:r>
              <a:rPr lang="ru-RU" sz="1400" b="1" dirty="0">
                <a:solidFill>
                  <a:schemeClr val="tx1"/>
                </a:solidFill>
              </a:rPr>
              <a:t>П.А. </a:t>
            </a:r>
            <a:r>
              <a:rPr lang="ru-RU" sz="1400" b="1" dirty="0" err="1">
                <a:solidFill>
                  <a:schemeClr val="tx1"/>
                </a:solidFill>
              </a:rPr>
              <a:t>Талько</a:t>
            </a:r>
            <a:r>
              <a:rPr lang="ru-RU" sz="1400" b="1" dirty="0">
                <a:solidFill>
                  <a:schemeClr val="tx1"/>
                </a:solidFill>
              </a:rPr>
              <a:t> и архитектор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r>
              <a:rPr lang="ru-RU" sz="1400" b="1" dirty="0" smtClean="0">
                <a:solidFill>
                  <a:schemeClr val="tx1"/>
                </a:solidFill>
              </a:rPr>
              <a:t>Е.П</a:t>
            </a:r>
            <a:r>
              <a:rPr lang="ru-RU" sz="1400" b="1" dirty="0">
                <a:solidFill>
                  <a:schemeClr val="tx1"/>
                </a:solidFill>
              </a:rPr>
              <a:t>. </a:t>
            </a:r>
            <a:r>
              <a:rPr lang="ru-RU" sz="1400" b="1" dirty="0" err="1">
                <a:solidFill>
                  <a:schemeClr val="tx1"/>
                </a:solidFill>
              </a:rPr>
              <a:t>Линцбах</a:t>
            </a:r>
            <a:r>
              <a:rPr lang="ru-RU" sz="1400" b="1" dirty="0">
                <a:solidFill>
                  <a:schemeClr val="tx1"/>
                </a:solidFill>
              </a:rPr>
              <a:t> создали памятник ландшафтной архитектуры, объединяющий мемориальный ансамбль с скульптурной группой из трех воинов из гранита на фоне знамени Победы. В каком году он был открыт</a:t>
            </a:r>
            <a:r>
              <a:rPr lang="ru-RU" sz="14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а)</a:t>
            </a:r>
            <a:r>
              <a:rPr lang="ru-RU" sz="1400" b="1" dirty="0"/>
              <a:t> </a:t>
            </a:r>
            <a:r>
              <a:rPr lang="ru-RU" sz="1400" b="1" dirty="0">
                <a:solidFill>
                  <a:schemeClr val="tx1"/>
                </a:solidFill>
              </a:rPr>
              <a:t>9 мая 1975 </a:t>
            </a:r>
            <a:r>
              <a:rPr lang="ru-RU" sz="1400" b="1" dirty="0" smtClean="0">
                <a:solidFill>
                  <a:schemeClr val="tx1"/>
                </a:solidFill>
              </a:rPr>
              <a:t>года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б) 23 февраля 1976 года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в) 22 июня 1975 года</a:t>
            </a:r>
            <a:endParaRPr lang="ru-RU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952500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Премирование участников </a:t>
            </a:r>
            <a:r>
              <a:rPr lang="ru-RU" b="1" dirty="0" err="1" smtClean="0"/>
              <a:t>квеста</a:t>
            </a:r>
            <a:endParaRPr lang="ru-RU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9144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Побуждает к участию в конкурсе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400" b="0" dirty="0" smtClean="0">
                <a:solidFill>
                  <a:schemeClr val="tx1"/>
                </a:solidFill>
              </a:rPr>
              <a:t>Повышает интерес качественно пройти </a:t>
            </a:r>
            <a:r>
              <a:rPr lang="ru-RU" sz="2400" b="0" dirty="0" err="1" smtClean="0">
                <a:solidFill>
                  <a:schemeClr val="tx1"/>
                </a:solidFill>
              </a:rPr>
              <a:t>квест</a:t>
            </a:r>
            <a:r>
              <a:rPr lang="ru-RU" sz="2400" b="0" dirty="0" smtClean="0">
                <a:solidFill>
                  <a:schemeClr val="tx1"/>
                </a:solidFill>
              </a:rPr>
              <a:t> (получить новые знания и выполнить практические задания)</a:t>
            </a:r>
            <a:endParaRPr lang="ru-RU" sz="2400" noProof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Реклама</a:t>
            </a:r>
            <a:r>
              <a:rPr kumimoji="0" lang="ru-RU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для спонсоров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AutoShape 2" descr="https://cdn1.ozone.ru/s3/multimedia-k/640057583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cdn1.ozone.ru/s3/multimedia-k/640057583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6" descr="https://cdn1.ozone.ru/s3/multimedia-k/6400575836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8" descr="https://cdn1.ozone.ru/s3/multimedia-k/6400575836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0" descr="https://cdn1.ozone.ru/s3/multimedia-k/6400575836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1" name="Picture 11" descr="C:\Users\User\Desktop\64005758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009900"/>
            <a:ext cx="2346246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https://static.auction.ru/offer_images/rd48/2020/01/26/11/big/F/FZK2nLvwONk/kuzne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37927"/>
            <a:ext cx="2286000" cy="25918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35" name="Picture 15" descr="https://penza.er.ru/media/userdata/news/2016/09/18/09d199a824aecda783f01318407350e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31331"/>
            <a:ext cx="2968625" cy="2226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865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952500"/>
          </a:xfrm>
        </p:spPr>
        <p:txBody>
          <a:bodyPr/>
          <a:lstStyle/>
          <a:p>
            <a:r>
              <a:rPr lang="ru-RU" b="1" dirty="0" smtClean="0"/>
              <a:t>Ожидаемый результат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9144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Учащиеся повысят</a:t>
            </a:r>
            <a:r>
              <a:rPr kumimoji="0" lang="ru-RU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3200" dirty="0" smtClean="0"/>
              <a:t>уровень знания истории города Кузнецка Пензенской области</a:t>
            </a:r>
            <a:r>
              <a:rPr lang="en-US" sz="3200" dirty="0" smtClean="0"/>
              <a:t>, </a:t>
            </a:r>
            <a:r>
              <a:rPr lang="ru-RU" sz="3200" dirty="0" smtClean="0"/>
              <a:t>получат новые общеобразовательные сведения</a:t>
            </a:r>
            <a:r>
              <a:rPr lang="en-US" sz="3200" dirty="0" smtClean="0"/>
              <a:t>.</a:t>
            </a:r>
            <a:r>
              <a:rPr lang="ru-RU" sz="3200" dirty="0" smtClean="0"/>
              <a:t>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Школьники познакомятся с инфраструктурой города и будут более осведомлены об культурной жизни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Актуальность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9337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876300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подавляющем большинстве жители Кузнецка</a:t>
            </a:r>
            <a:r>
              <a:rPr lang="en-US" sz="2800" dirty="0" smtClean="0"/>
              <a:t>, </a:t>
            </a:r>
            <a:r>
              <a:rPr lang="ru-RU" sz="2800" dirty="0" smtClean="0"/>
              <a:t>особенно школьники</a:t>
            </a:r>
            <a:r>
              <a:rPr lang="en-US" sz="2800" dirty="0" smtClean="0"/>
              <a:t>, </a:t>
            </a:r>
            <a:r>
              <a:rPr lang="ru-RU" sz="2800" dirty="0" smtClean="0"/>
              <a:t>не знают историю своего района и не знакомы с его инфраструктурой</a:t>
            </a:r>
            <a:r>
              <a:rPr lang="en-US" sz="2800" dirty="0" smtClean="0"/>
              <a:t>. </a:t>
            </a:r>
            <a:r>
              <a:rPr lang="ru-RU" sz="2800" dirty="0" smtClean="0"/>
              <a:t>В результате  большая часть населения проводит свободное время (выходные</a:t>
            </a:r>
            <a:r>
              <a:rPr lang="en-US" sz="2800" dirty="0" smtClean="0"/>
              <a:t>, </a:t>
            </a:r>
            <a:r>
              <a:rPr lang="ru-RU" sz="2800" dirty="0" smtClean="0"/>
              <a:t>праздничные дни</a:t>
            </a:r>
            <a:r>
              <a:rPr lang="en-US" sz="2800" dirty="0" smtClean="0"/>
              <a:t>,</a:t>
            </a:r>
            <a:r>
              <a:rPr lang="ru-RU" sz="2800" dirty="0" smtClean="0"/>
              <a:t> каникулы и </a:t>
            </a:r>
            <a:r>
              <a:rPr lang="ru-RU" sz="2800" dirty="0" err="1" smtClean="0"/>
              <a:t>тд</a:t>
            </a:r>
            <a:r>
              <a:rPr lang="en-US" sz="2800" dirty="0" smtClean="0"/>
              <a:t>.</a:t>
            </a:r>
            <a:r>
              <a:rPr lang="ru-RU" sz="2800" dirty="0" smtClean="0"/>
              <a:t>) за городом</a:t>
            </a:r>
            <a:r>
              <a:rPr lang="en-US" sz="2800" dirty="0" smtClean="0"/>
              <a:t>, </a:t>
            </a:r>
            <a:r>
              <a:rPr lang="ru-RU" sz="2800" dirty="0" smtClean="0"/>
              <a:t>либо вообще не выходят из дома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952500"/>
          </a:xfrm>
        </p:spPr>
        <p:txBody>
          <a:bodyPr/>
          <a:lstStyle/>
          <a:p>
            <a:r>
              <a:rPr lang="ru-RU" b="1" dirty="0" smtClean="0"/>
              <a:t>Будущее проекта</a:t>
            </a:r>
            <a:endParaRPr lang="ru-RU" b="1" dirty="0"/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0" y="914400"/>
            <a:ext cx="9144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В будущем можно развить идею путем </a:t>
            </a:r>
            <a:r>
              <a:rPr lang="ru-RU" sz="3200" b="1" dirty="0" smtClean="0"/>
              <a:t>создания приложения</a:t>
            </a:r>
            <a:r>
              <a:rPr lang="en-US" sz="3200" b="1" dirty="0" smtClean="0"/>
              <a:t>, </a:t>
            </a:r>
            <a:r>
              <a:rPr lang="ru-RU" sz="3200" dirty="0" smtClean="0"/>
              <a:t>которое</a:t>
            </a:r>
            <a:r>
              <a:rPr lang="ru-RU" sz="3200" b="1" dirty="0" smtClean="0"/>
              <a:t> </a:t>
            </a:r>
            <a:r>
              <a:rPr lang="ru-RU" sz="3200" dirty="0" smtClean="0"/>
              <a:t>позволит автономно проходить </a:t>
            </a:r>
            <a:r>
              <a:rPr lang="ru-RU" sz="3200" dirty="0" err="1" smtClean="0"/>
              <a:t>квесты</a:t>
            </a:r>
            <a:r>
              <a:rPr lang="ru-RU" sz="3200" dirty="0" smtClean="0"/>
              <a:t> (без необходимости его организации)</a:t>
            </a:r>
          </a:p>
        </p:txBody>
      </p:sp>
      <p:pic>
        <p:nvPicPr>
          <p:cNvPr id="21" name="Рисунок 20" descr="Android-App-Sto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2552700"/>
            <a:ext cx="3810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1440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Создание </a:t>
            </a:r>
            <a:r>
              <a:rPr lang="ru-RU" sz="3200" dirty="0" err="1" smtClean="0"/>
              <a:t>квестов</a:t>
            </a:r>
            <a:r>
              <a:rPr lang="ru-RU" sz="3200" dirty="0" smtClean="0"/>
              <a:t> для других районов города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46101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Приоритет – центр города Кузнецка</a:t>
            </a:r>
            <a:r>
              <a:rPr lang="en-US" dirty="0" smtClean="0"/>
              <a:t>, </a:t>
            </a:r>
            <a:r>
              <a:rPr lang="ru-RU" dirty="0" smtClean="0"/>
              <a:t>который наиболее интересен жителям города</a:t>
            </a:r>
            <a:r>
              <a:rPr lang="en-US" dirty="0" smtClean="0"/>
              <a:t>, </a:t>
            </a:r>
            <a:r>
              <a:rPr lang="ru-RU" dirty="0" smtClean="0"/>
              <a:t>в котором большое  количество достопримечательностей =</a:t>
            </a:r>
            <a:r>
              <a:rPr lang="en-US" dirty="0" smtClean="0"/>
              <a:t>&gt; </a:t>
            </a:r>
            <a:r>
              <a:rPr lang="ru-RU" dirty="0" smtClean="0"/>
              <a:t> тем для различных тематических </a:t>
            </a:r>
            <a:r>
              <a:rPr lang="ru-RU" dirty="0" err="1" smtClean="0"/>
              <a:t>квестов</a:t>
            </a:r>
            <a:r>
              <a:rPr lang="en-US" dirty="0" smtClean="0"/>
              <a:t>.</a:t>
            </a:r>
            <a:r>
              <a:rPr lang="ru-RU" dirty="0" smtClean="0"/>
              <a:t>  А так же этот район  является самым популярным среди туристов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074" name="Picture 2" descr="https://dance-city.narod.ru/kultur/fotokult/kar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723900"/>
            <a:ext cx="4038600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_Wikia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5" name="Рисунок 4" descr="new_girl_zoey_png_by_elcesar18-d9dgb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8600" y="1398986"/>
            <a:ext cx="3048000" cy="4316014"/>
          </a:xfrm>
          <a:prstGeom prst="rect">
            <a:avLst/>
          </a:prstGeom>
        </p:spPr>
      </p:pic>
      <p:pic>
        <p:nvPicPr>
          <p:cNvPr id="6" name="Рисунок 5" descr="rabota_pensio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953953"/>
            <a:ext cx="3356678" cy="5030445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0" y="0"/>
            <a:ext cx="91440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Привлечение людей разных возрастных групп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Man-PNG-H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33600" y="1780288"/>
            <a:ext cx="1302136" cy="3934712"/>
          </a:xfrm>
          <a:prstGeom prst="rect">
            <a:avLst/>
          </a:prstGeom>
        </p:spPr>
      </p:pic>
      <p:pic>
        <p:nvPicPr>
          <p:cNvPr id="12" name="Рисунок 11" descr="16d1e826c18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2426978"/>
            <a:ext cx="1905000" cy="3288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0"/>
            <a:ext cx="9144000" cy="64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Перевод </a:t>
            </a:r>
            <a:r>
              <a:rPr lang="ru-RU" sz="3200" dirty="0" err="1" smtClean="0"/>
              <a:t>квестов</a:t>
            </a:r>
            <a:r>
              <a:rPr lang="ru-RU" sz="3200" dirty="0" smtClean="0"/>
              <a:t> для туристов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2" name="Picture 6" descr="https://w.forfun.com/fetch/19/194ee476e804ae3a5dfc6a6c9dd013b1.jpeg?w=2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002411"/>
            <a:ext cx="2667000" cy="177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www.digiseller.ru/preview/994291/p1_3536877_c70ab7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18861"/>
            <a:ext cx="3276600" cy="184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1.1zoom.ru/b5050/825/337994-Berserker_1920x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18861"/>
            <a:ext cx="28956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0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771" y="-114300"/>
            <a:ext cx="9144000" cy="571500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952500"/>
          </a:xfrm>
        </p:spPr>
        <p:txBody>
          <a:bodyPr/>
          <a:lstStyle/>
          <a:p>
            <a:r>
              <a:rPr lang="en-US" b="1" dirty="0" smtClean="0"/>
              <a:t>QR </a:t>
            </a:r>
            <a:r>
              <a:rPr lang="ru-RU" b="1" dirty="0" smtClean="0"/>
              <a:t>коды</a:t>
            </a:r>
            <a:endParaRPr lang="ru-RU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914400"/>
            <a:ext cx="4953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Использование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QR </a:t>
            </a:r>
            <a:r>
              <a:rPr lang="ru-RU" sz="3200" dirty="0" smtClean="0"/>
              <a:t>кодов позволит участникам </a:t>
            </a:r>
            <a:r>
              <a:rPr lang="ru-RU" sz="3200" dirty="0" err="1" smtClean="0"/>
              <a:t>квестов</a:t>
            </a:r>
            <a:r>
              <a:rPr lang="ru-RU" sz="3200" dirty="0" smtClean="0"/>
              <a:t> (и не только) узнавать интересующую их информацию</a:t>
            </a:r>
            <a:r>
              <a:rPr lang="en-US" sz="3200" dirty="0" smtClean="0"/>
              <a:t>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Admin\Downloads\1699535807157.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75012"/>
            <a:ext cx="1839688" cy="183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1699535822719.p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80458"/>
            <a:ext cx="1850571" cy="185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1699535869764.p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43299"/>
            <a:ext cx="1807029" cy="180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1699536012043.p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8" y="3543299"/>
            <a:ext cx="1807030" cy="180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ыыыыы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6050" y="1333500"/>
            <a:ext cx="3771900" cy="3771900"/>
          </a:xfrm>
        </p:spPr>
      </p:pic>
      <p:pic>
        <p:nvPicPr>
          <p:cNvPr id="4" name="Содержимое 3" descr="Фон_Wikia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noProof="0" dirty="0" smtClean="0"/>
              <a:t>Разработанное приложение</a:t>
            </a:r>
            <a:r>
              <a:rPr lang="en-US" sz="3200" noProof="0" dirty="0" smtClean="0"/>
              <a:t>, </a:t>
            </a:r>
            <a:r>
              <a:rPr lang="ru-RU" sz="3200" noProof="0" dirty="0" smtClean="0"/>
              <a:t>путём вопросов</a:t>
            </a:r>
            <a:r>
              <a:rPr lang="en-US" sz="3200" noProof="0" dirty="0" smtClean="0"/>
              <a:t>, </a:t>
            </a:r>
            <a:r>
              <a:rPr lang="ru-RU" sz="3200" noProof="0" dirty="0" smtClean="0"/>
              <a:t>предоставит возможность выбрать время на прохождение </a:t>
            </a:r>
            <a:r>
              <a:rPr lang="ru-RU" sz="3200" noProof="0" dirty="0" err="1" smtClean="0"/>
              <a:t>квеста</a:t>
            </a:r>
            <a:r>
              <a:rPr lang="ru-RU" sz="3200" dirty="0" smtClean="0"/>
              <a:t>.</a:t>
            </a:r>
            <a:r>
              <a:rPr lang="en-US" sz="3200" noProof="0" dirty="0" smtClean="0"/>
              <a:t> </a:t>
            </a:r>
            <a:r>
              <a:rPr lang="ru-RU" sz="3200" noProof="0" dirty="0" smtClean="0"/>
              <a:t>П</a:t>
            </a:r>
            <a:r>
              <a:rPr lang="ru-RU" sz="3200" dirty="0" err="1" smtClean="0"/>
              <a:t>ри</a:t>
            </a:r>
            <a:r>
              <a:rPr lang="ru-RU" sz="3200" dirty="0" smtClean="0"/>
              <a:t> необходимости определит уровень знания района</a:t>
            </a:r>
            <a:r>
              <a:rPr lang="en-US" sz="3200" dirty="0" smtClean="0"/>
              <a:t>; </a:t>
            </a:r>
            <a:r>
              <a:rPr lang="ru-RU" sz="3200" dirty="0" smtClean="0"/>
              <a:t>поможет выбрать жанр и тему </a:t>
            </a:r>
            <a:r>
              <a:rPr lang="ru-RU" sz="3200" dirty="0" err="1" smtClean="0"/>
              <a:t>квеста</a:t>
            </a:r>
            <a:r>
              <a:rPr lang="en-US" sz="3200" dirty="0" smtClean="0"/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Будет предоставлять информацию в виде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3200" dirty="0" smtClean="0"/>
              <a:t>Будет давать теоретические задания</a:t>
            </a:r>
            <a:r>
              <a:rPr lang="en-US" sz="3200" dirty="0" smtClean="0"/>
              <a:t> (</a:t>
            </a:r>
            <a:r>
              <a:rPr lang="ru-RU" sz="3200" dirty="0" smtClean="0"/>
              <a:t>тест с ограничением времени)</a:t>
            </a:r>
            <a:r>
              <a:rPr lang="en-US" sz="3200" dirty="0" smtClean="0"/>
              <a:t>, </a:t>
            </a:r>
            <a:r>
              <a:rPr lang="ru-RU" sz="3200" dirty="0" smtClean="0"/>
              <a:t>и практические</a:t>
            </a:r>
            <a:r>
              <a:rPr lang="en-US" sz="3200" dirty="0" smtClean="0"/>
              <a:t> (</a:t>
            </a:r>
            <a:r>
              <a:rPr lang="ru-RU" sz="3200" dirty="0" smtClean="0"/>
              <a:t>дойти до точки – сделать фотографию)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ыыыыыы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2781300"/>
            <a:ext cx="1216800" cy="1216800"/>
          </a:xfrm>
          <a:prstGeom prst="rect">
            <a:avLst/>
          </a:prstGeom>
        </p:spPr>
      </p:pic>
      <p:pic>
        <p:nvPicPr>
          <p:cNvPr id="9" name="Рисунок 8" descr="ыыыыыыыыыыыыы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2781300"/>
            <a:ext cx="1214400" cy="1214400"/>
          </a:xfrm>
          <a:prstGeom prst="rect">
            <a:avLst/>
          </a:prstGeom>
        </p:spPr>
      </p:pic>
      <p:pic>
        <p:nvPicPr>
          <p:cNvPr id="10" name="Рисунок 9" descr="ыыыыы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2781300"/>
            <a:ext cx="1219200" cy="1219200"/>
          </a:xfrm>
          <a:prstGeom prst="rect">
            <a:avLst/>
          </a:prstGeom>
        </p:spPr>
      </p:pic>
      <p:pic>
        <p:nvPicPr>
          <p:cNvPr id="11" name="Рисунок 10" descr="file-video-ico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34200" y="2781300"/>
            <a:ext cx="11430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8308" cy="5715000"/>
          </a:xfrm>
        </p:spPr>
      </p:pic>
      <p:sp>
        <p:nvSpPr>
          <p:cNvPr id="3" name="TextBox 2"/>
          <p:cNvSpPr txBox="1"/>
          <p:nvPr/>
        </p:nvSpPr>
        <p:spPr>
          <a:xfrm>
            <a:off x="0" y="22479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Спасибо за внимание 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/>
          <a:lstStyle/>
          <a:p>
            <a:r>
              <a:rPr lang="ru-RU" b="1" dirty="0" smtClean="0"/>
              <a:t>Цели </a:t>
            </a:r>
            <a:r>
              <a:rPr lang="ru-RU" b="1" dirty="0" err="1" smtClean="0"/>
              <a:t>квеста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1028700"/>
            <a:ext cx="91440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Поиск уникальных достопримечательностей города Кузнецка.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Популяризация истории города Кузнецка.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Создание у жителей позитивного восприятия своего города.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noProof="0" dirty="0" smtClean="0"/>
              <a:t>Вызвать у школьников интерес к истории города Кузнецка</a:t>
            </a:r>
            <a:r>
              <a:rPr lang="en-US" sz="3200" dirty="0" smtClean="0"/>
              <a:t>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_Wikia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Целевая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аудитория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028700"/>
            <a:ext cx="91440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Учащиеся 5-8 классов</a:t>
            </a:r>
            <a:r>
              <a:rPr lang="en-US" sz="3200" dirty="0" smtClean="0"/>
              <a:t>.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stud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399" y="1181100"/>
            <a:ext cx="6552003" cy="438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/>
          <a:lstStyle/>
          <a:p>
            <a:r>
              <a:rPr lang="ru-RU" b="1" dirty="0" smtClean="0"/>
              <a:t>Задачи </a:t>
            </a:r>
            <a:r>
              <a:rPr lang="ru-RU" b="1" dirty="0" err="1" smtClean="0"/>
              <a:t>квеста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95250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С помощью привычного для молодого поколения инструмента (телефон) помочь</a:t>
            </a:r>
            <a:r>
              <a:rPr lang="en-US" sz="2800" dirty="0" smtClean="0"/>
              <a:t>:</a:t>
            </a:r>
            <a:r>
              <a:rPr lang="ru-RU" sz="2800" dirty="0" smtClean="0"/>
              <a:t> </a:t>
            </a:r>
          </a:p>
          <a:p>
            <a:endParaRPr lang="en-US" sz="2800" dirty="0" smtClean="0"/>
          </a:p>
          <a:p>
            <a:r>
              <a:rPr lang="ru-RU" sz="2800" dirty="0" smtClean="0"/>
              <a:t>1)</a:t>
            </a:r>
            <a:r>
              <a:rPr lang="en-US" sz="2800" dirty="0" smtClean="0"/>
              <a:t> </a:t>
            </a:r>
            <a:r>
              <a:rPr lang="ru-RU" sz="2800" dirty="0" smtClean="0"/>
              <a:t>Изучить историю города</a:t>
            </a:r>
            <a:r>
              <a:rPr lang="en-US" sz="2800" dirty="0" smtClean="0"/>
              <a:t>. </a:t>
            </a:r>
            <a:endParaRPr lang="ru-RU" sz="2800" dirty="0" smtClean="0"/>
          </a:p>
          <a:p>
            <a:r>
              <a:rPr lang="ru-RU" sz="2800" dirty="0" smtClean="0"/>
              <a:t>2)</a:t>
            </a:r>
            <a:r>
              <a:rPr lang="en-US" sz="2800" dirty="0" smtClean="0"/>
              <a:t> </a:t>
            </a:r>
            <a:r>
              <a:rPr lang="ru-RU" sz="2800" dirty="0" smtClean="0"/>
              <a:t>Ознакомить с его инфраструктурой</a:t>
            </a:r>
            <a:r>
              <a:rPr lang="en-US" sz="2800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3) Осведомить о культурной жизни города</a:t>
            </a:r>
            <a:r>
              <a:rPr lang="en-US" sz="2800" dirty="0" smtClean="0"/>
              <a:t>.</a:t>
            </a:r>
            <a:endParaRPr lang="ru-RU" sz="2800" dirty="0" smtClean="0"/>
          </a:p>
          <a:p>
            <a:endParaRPr lang="ru-RU" sz="2800" dirty="0" smtClean="0"/>
          </a:p>
          <a:p>
            <a:pPr algn="ctr"/>
            <a:endParaRPr lang="ru-RU" sz="28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3370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11" name="Рисунок 10" descr="ico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17145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Фон_WikiaP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r>
              <a:rPr lang="ru-RU" b="1" dirty="0" smtClean="0"/>
              <a:t>Правила </a:t>
            </a:r>
            <a:r>
              <a:rPr lang="ru-RU" b="1" dirty="0" err="1" smtClean="0"/>
              <a:t>квеста</a:t>
            </a:r>
            <a:endParaRPr lang="ru-RU" b="1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952500"/>
            <a:ext cx="9144000" cy="47625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Состав команды</a:t>
            </a:r>
            <a:r>
              <a:rPr lang="en-US" sz="3200" dirty="0" smtClean="0"/>
              <a:t>:</a:t>
            </a:r>
            <a:r>
              <a:rPr lang="ru-RU" sz="3200" dirty="0" smtClean="0"/>
              <a:t> по 4-8 человек </a:t>
            </a:r>
            <a:r>
              <a:rPr lang="ru-RU" sz="3200" dirty="0" smtClean="0">
                <a:solidFill>
                  <a:srgbClr val="0070C0"/>
                </a:solidFill>
              </a:rPr>
              <a:t>+ 1 сопровождающий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У команды остается 1 телефон</a:t>
            </a:r>
            <a:r>
              <a:rPr lang="en-US" sz="3200" dirty="0" smtClean="0"/>
              <a:t> c</a:t>
            </a:r>
            <a:r>
              <a:rPr lang="ru-RU" sz="3200" dirty="0" smtClean="0"/>
              <a:t> функцией </a:t>
            </a:r>
            <a:r>
              <a:rPr lang="en-US" sz="3200" dirty="0" smtClean="0"/>
              <a:t>3g/LTE</a:t>
            </a:r>
            <a:r>
              <a:rPr lang="ru-RU" sz="3200" dirty="0" smtClean="0"/>
              <a:t> для связи с </a:t>
            </a:r>
            <a:r>
              <a:rPr lang="ru-RU" sz="3200" dirty="0" smtClean="0">
                <a:solidFill>
                  <a:srgbClr val="00B0F0"/>
                </a:solidFill>
              </a:rPr>
              <a:t>центром управления </a:t>
            </a:r>
            <a:r>
              <a:rPr lang="ru-RU" sz="3200" dirty="0" err="1" smtClean="0">
                <a:solidFill>
                  <a:srgbClr val="00B0F0"/>
                </a:solidFill>
              </a:rPr>
              <a:t>квеста</a:t>
            </a:r>
            <a:r>
              <a:rPr lang="en-US" sz="3200" dirty="0" smtClean="0"/>
              <a:t>, </a:t>
            </a:r>
            <a:r>
              <a:rPr lang="ru-RU" sz="3200" dirty="0" smtClean="0"/>
              <a:t>который высылает задания</a:t>
            </a:r>
            <a:r>
              <a:rPr lang="en-US" sz="3200" dirty="0" smtClean="0"/>
              <a:t>. </a:t>
            </a:r>
            <a:r>
              <a:rPr lang="ru-RU" sz="3200" dirty="0" smtClean="0"/>
              <a:t>Все остальные телефоны сдаются </a:t>
            </a:r>
            <a:r>
              <a:rPr lang="ru-RU" sz="3200" dirty="0" smtClean="0">
                <a:solidFill>
                  <a:srgbClr val="0070C0"/>
                </a:solidFill>
              </a:rPr>
              <a:t>сопровождающему </a:t>
            </a:r>
            <a:r>
              <a:rPr lang="ru-RU" sz="3200" dirty="0" smtClean="0"/>
              <a:t>на время проведения </a:t>
            </a:r>
            <a:r>
              <a:rPr lang="ru-RU" sz="3200" dirty="0" err="1" smtClean="0"/>
              <a:t>квеста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Каждая команда получает </a:t>
            </a:r>
            <a:r>
              <a:rPr lang="en-US" sz="3200" dirty="0" smtClean="0"/>
              <a:t>“</a:t>
            </a:r>
            <a:r>
              <a:rPr lang="ru-RU" sz="3200" dirty="0" smtClean="0"/>
              <a:t>голую</a:t>
            </a:r>
            <a:r>
              <a:rPr lang="en-US" sz="3200" dirty="0" smtClean="0"/>
              <a:t>”</a:t>
            </a:r>
            <a:r>
              <a:rPr lang="ru-RU" sz="3200" dirty="0" smtClean="0"/>
              <a:t> (без именований и отмеченных точек) карту района для ориентации</a:t>
            </a:r>
            <a:r>
              <a:rPr lang="en-US" sz="3200" dirty="0" smtClean="0"/>
              <a:t>.</a:t>
            </a:r>
            <a:r>
              <a:rPr lang="ru-RU" sz="3200" dirty="0" smtClean="0"/>
              <a:t> А так же лист</a:t>
            </a:r>
            <a:r>
              <a:rPr lang="en-US" sz="3200" dirty="0" smtClean="0"/>
              <a:t>,</a:t>
            </a:r>
            <a:r>
              <a:rPr lang="ru-RU" sz="3200" dirty="0" smtClean="0"/>
              <a:t> в который организаторы будут проставлять баллы за выполнение заданий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На каждой точке можно получить определенное количество баллов (за теоретические и практические задания)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Команда</a:t>
            </a:r>
            <a:r>
              <a:rPr lang="en-US" sz="3200" dirty="0" smtClean="0"/>
              <a:t>, </a:t>
            </a:r>
            <a:r>
              <a:rPr lang="ru-RU" sz="3200" dirty="0" smtClean="0"/>
              <a:t>набравшая наибольшее количество баллов из возможных </a:t>
            </a:r>
            <a:r>
              <a:rPr lang="en-US" sz="3200" dirty="0" smtClean="0"/>
              <a:t> - </a:t>
            </a:r>
            <a:r>
              <a:rPr lang="ru-RU" sz="3200" dirty="0" smtClean="0"/>
              <a:t>побеждает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Команда</a:t>
            </a:r>
            <a:r>
              <a:rPr lang="en-US" sz="3200" dirty="0" smtClean="0"/>
              <a:t>, </a:t>
            </a:r>
            <a:r>
              <a:rPr lang="ru-RU" sz="3200" dirty="0" smtClean="0"/>
              <a:t>не соблюдающая правила</a:t>
            </a:r>
            <a:r>
              <a:rPr lang="en-US" sz="3200" dirty="0" smtClean="0"/>
              <a:t>, </a:t>
            </a:r>
            <a:r>
              <a:rPr lang="ru-RU" sz="3200" dirty="0" smtClean="0"/>
              <a:t>может потерять баллы</a:t>
            </a:r>
            <a:r>
              <a:rPr lang="en-US" sz="3200" dirty="0" smtClean="0"/>
              <a:t>, </a:t>
            </a:r>
            <a:r>
              <a:rPr lang="ru-RU" sz="3200" dirty="0" smtClean="0"/>
              <a:t>либо понести дисквалификацию</a:t>
            </a:r>
            <a:r>
              <a:rPr lang="en-US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_Wikia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Идея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квеста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10287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Через приложение </a:t>
            </a:r>
            <a:r>
              <a:rPr lang="en-US" sz="2400" dirty="0" smtClean="0">
                <a:solidFill>
                  <a:srgbClr val="00B0F0"/>
                </a:solidFill>
              </a:rPr>
              <a:t>Telegram</a:t>
            </a:r>
            <a:r>
              <a:rPr lang="en-US" sz="2400" dirty="0" smtClean="0"/>
              <a:t>,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B0F0"/>
                </a:solidFill>
              </a:rPr>
              <a:t>центр управления </a:t>
            </a:r>
            <a:r>
              <a:rPr lang="ru-RU" sz="2400" dirty="0" err="1" smtClean="0">
                <a:solidFill>
                  <a:srgbClr val="00B0F0"/>
                </a:solidFill>
              </a:rPr>
              <a:t>квеста</a:t>
            </a:r>
            <a:r>
              <a:rPr lang="ru-RU" sz="2400" dirty="0" smtClean="0"/>
              <a:t> высылает командам старые фотографии места</a:t>
            </a:r>
            <a:r>
              <a:rPr lang="en-US" sz="2400" dirty="0" smtClean="0"/>
              <a:t>, </a:t>
            </a:r>
            <a:r>
              <a:rPr lang="ru-RU" sz="2400" dirty="0" smtClean="0"/>
              <a:t>в которые им нужно прийти</a:t>
            </a:r>
            <a:r>
              <a:rPr lang="en-US" sz="2400" dirty="0" smtClean="0"/>
              <a:t>.</a:t>
            </a:r>
          </a:p>
          <a:p>
            <a:pPr marL="342900" lvl="0" indent="-342900" algn="r">
              <a:spcBef>
                <a:spcPct val="20000"/>
              </a:spcBef>
            </a:pP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Telegram_Messeng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0"/>
            <a:ext cx="838200" cy="838200"/>
          </a:xfrm>
          <a:prstGeom prst="rect">
            <a:avLst/>
          </a:prstGeom>
        </p:spPr>
      </p:pic>
      <p:sp>
        <p:nvSpPr>
          <p:cNvPr id="12" name="Содержимое 2"/>
          <p:cNvSpPr txBox="1">
            <a:spLocks/>
          </p:cNvSpPr>
          <p:nvPr/>
        </p:nvSpPr>
        <p:spPr>
          <a:xfrm>
            <a:off x="152400" y="2247900"/>
            <a:ext cx="5105400" cy="3009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400" dirty="0" smtClean="0"/>
              <a:t>Если команда не может найти точку</a:t>
            </a:r>
            <a:r>
              <a:rPr lang="en-US" sz="2400" dirty="0" smtClean="0"/>
              <a:t>, </a:t>
            </a:r>
            <a:r>
              <a:rPr lang="ru-RU" sz="2400" dirty="0" smtClean="0"/>
              <a:t>то может написать в </a:t>
            </a:r>
            <a:r>
              <a:rPr lang="ru-RU" sz="2400" dirty="0" smtClean="0">
                <a:solidFill>
                  <a:srgbClr val="00B0F0"/>
                </a:solidFill>
              </a:rPr>
              <a:t>центр управления </a:t>
            </a:r>
            <a:r>
              <a:rPr lang="ru-RU" sz="2400" dirty="0" err="1" smtClean="0">
                <a:solidFill>
                  <a:srgbClr val="00B0F0"/>
                </a:solidFill>
              </a:rPr>
              <a:t>квеста</a:t>
            </a:r>
            <a:r>
              <a:rPr lang="ru-RU" sz="2400" dirty="0" smtClean="0">
                <a:solidFill>
                  <a:srgbClr val="00B0F0"/>
                </a:solidFill>
              </a:rPr>
              <a:t> </a:t>
            </a:r>
            <a:r>
              <a:rPr lang="ru-RU" sz="2400" dirty="0" smtClean="0"/>
              <a:t>слово </a:t>
            </a:r>
            <a:r>
              <a:rPr lang="en-US" sz="2400" dirty="0" smtClean="0"/>
              <a:t>“</a:t>
            </a:r>
            <a:r>
              <a:rPr lang="ru-RU" sz="2400" dirty="0" smtClean="0"/>
              <a:t>помощь</a:t>
            </a:r>
            <a:r>
              <a:rPr lang="en-US" sz="2400" dirty="0" smtClean="0"/>
              <a:t>”</a:t>
            </a:r>
            <a:r>
              <a:rPr lang="ru-RU" sz="2400" dirty="0" smtClean="0"/>
              <a:t> и тогда команда получит подсказку</a:t>
            </a:r>
            <a:r>
              <a:rPr lang="en-US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 подсказка </a:t>
            </a:r>
            <a:r>
              <a:rPr lang="ru-RU" sz="2400" dirty="0" smtClean="0">
                <a:solidFill>
                  <a:srgbClr val="C00000"/>
                </a:solidFill>
              </a:rPr>
              <a:t>-2 балла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2 подсказка </a:t>
            </a:r>
            <a:r>
              <a:rPr lang="ru-RU" sz="2400" dirty="0" smtClean="0">
                <a:solidFill>
                  <a:srgbClr val="C00000"/>
                </a:solidFill>
              </a:rPr>
              <a:t>-4 балла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342900" lvl="0" indent="-342900" algn="r">
              <a:spcBef>
                <a:spcPct val="20000"/>
              </a:spcBef>
            </a:pP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43053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Музей </a:t>
            </a:r>
            <a:r>
              <a:rPr lang="ru-RU" dirty="0" smtClean="0"/>
              <a:t>воинской </a:t>
            </a:r>
            <a:r>
              <a:rPr lang="ru-RU" dirty="0"/>
              <a:t>с</a:t>
            </a:r>
            <a:r>
              <a:rPr lang="ru-RU" dirty="0" smtClean="0"/>
              <a:t>лавы </a:t>
            </a:r>
            <a:r>
              <a:rPr lang="ru-RU" dirty="0" err="1" smtClean="0"/>
              <a:t>г.Кузнецка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91343" y="1786235"/>
            <a:ext cx="1606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Например </a:t>
            </a:r>
            <a:endParaRPr lang="ru-RU" sz="2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048000" y="2019300"/>
            <a:ext cx="2057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https://photo.foto-planeta.com/view/1/0/4/5/3/kuznetsk-10453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502" y="1828800"/>
            <a:ext cx="352299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_Wikia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52400" y="0"/>
            <a:ext cx="89154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atin typeface="+mj-lt"/>
                <a:ea typeface="+mj-ea"/>
                <a:cs typeface="+mj-cs"/>
              </a:rPr>
              <a:t>Примеры подсказок</a:t>
            </a:r>
          </a:p>
          <a:p>
            <a:pPr algn="ctr">
              <a:spcBef>
                <a:spcPct val="0"/>
              </a:spcBef>
            </a:pPr>
            <a:r>
              <a:rPr lang="ru-RU" sz="4400" dirty="0"/>
              <a:t>М</a:t>
            </a:r>
            <a:r>
              <a:rPr lang="ru-RU" sz="4400" dirty="0" smtClean="0"/>
              <a:t>узей </a:t>
            </a:r>
            <a:r>
              <a:rPr lang="ru-RU" sz="4400" dirty="0" smtClean="0"/>
              <a:t>воинской </a:t>
            </a:r>
            <a:r>
              <a:rPr lang="ru-RU" sz="4400" dirty="0"/>
              <a:t>с</a:t>
            </a:r>
            <a:r>
              <a:rPr lang="ru-RU" sz="4400" dirty="0" smtClean="0"/>
              <a:t>лавы </a:t>
            </a:r>
            <a:r>
              <a:rPr lang="ru-RU" sz="4400" dirty="0" err="1" smtClean="0"/>
              <a:t>г.Кузнецка</a:t>
            </a:r>
            <a:endParaRPr lang="ru-RU" sz="44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" y="4686300"/>
            <a:ext cx="5562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/>
              <a:t>М</a:t>
            </a:r>
            <a:r>
              <a:rPr lang="ru-RU" sz="2800" dirty="0" smtClean="0"/>
              <a:t>узей </a:t>
            </a:r>
            <a:r>
              <a:rPr lang="ru-RU" sz="2800" dirty="0"/>
              <a:t>в</a:t>
            </a:r>
            <a:r>
              <a:rPr lang="ru-RU" sz="2800" dirty="0" smtClean="0"/>
              <a:t>оинской </a:t>
            </a:r>
            <a:r>
              <a:rPr lang="ru-RU" sz="2800" dirty="0"/>
              <a:t>с</a:t>
            </a:r>
            <a:r>
              <a:rPr lang="ru-RU" sz="2800" dirty="0" smtClean="0"/>
              <a:t>лавы </a:t>
            </a:r>
            <a:r>
              <a:rPr lang="ru-RU" sz="2800" dirty="0" err="1"/>
              <a:t>г.Кузнецка</a:t>
            </a:r>
            <a:endParaRPr lang="ru-RU" sz="2800" dirty="0"/>
          </a:p>
        </p:txBody>
      </p:sp>
      <p:sp>
        <p:nvSpPr>
          <p:cNvPr id="20" name="Овал 19"/>
          <p:cNvSpPr/>
          <p:nvPr/>
        </p:nvSpPr>
        <p:spPr>
          <a:xfrm>
            <a:off x="6705600" y="1485900"/>
            <a:ext cx="1143000" cy="10668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-2 балла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086600" y="4457700"/>
            <a:ext cx="1143000" cy="1066800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-4 балла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16230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Если команда с 1-ой подсказкой не может найти точку</a:t>
            </a:r>
            <a:r>
              <a:rPr lang="en-US" sz="2800" dirty="0" smtClean="0"/>
              <a:t>, </a:t>
            </a:r>
            <a:r>
              <a:rPr lang="ru-RU" sz="2800" dirty="0" smtClean="0"/>
              <a:t>то еще раз пишет в </a:t>
            </a:r>
            <a:r>
              <a:rPr lang="ru-RU" sz="2800" dirty="0" smtClean="0">
                <a:solidFill>
                  <a:srgbClr val="00B0F0"/>
                </a:solidFill>
              </a:rPr>
              <a:t>центр управление </a:t>
            </a:r>
            <a:r>
              <a:rPr lang="ru-RU" sz="2800" dirty="0" smtClean="0"/>
              <a:t>слово </a:t>
            </a:r>
            <a:r>
              <a:rPr lang="en-US" sz="2800" dirty="0" smtClean="0"/>
              <a:t>“</a:t>
            </a:r>
            <a:r>
              <a:rPr lang="ru-RU" sz="2800" dirty="0" smtClean="0"/>
              <a:t>помощь</a:t>
            </a:r>
            <a:r>
              <a:rPr lang="en-US" sz="2800" dirty="0" smtClean="0"/>
              <a:t>”</a:t>
            </a:r>
            <a:r>
              <a:rPr lang="ru-RU" sz="2800" dirty="0" smtClean="0"/>
              <a:t> и получает название точки</a:t>
            </a:r>
            <a:r>
              <a:rPr lang="en-US" sz="2800" dirty="0" smtClean="0"/>
              <a:t>.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074" name="Picture 2" descr="https://riapo.ru/upload/iblock/b8c/b8c961a1c3287dec283d3baa12eeaa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8" y="1135459"/>
            <a:ext cx="2658168" cy="176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c.pics.livejournal.com/yura_tuktarov/84165060/181266/181266_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148989"/>
            <a:ext cx="1892292" cy="17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_Wikia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На каждой точке команду будет встречать сопровождающий</a:t>
            </a:r>
            <a:r>
              <a:rPr lang="en-US" sz="3200" dirty="0" smtClean="0"/>
              <a:t>, </a:t>
            </a:r>
            <a:r>
              <a:rPr lang="ru-RU" sz="3200" dirty="0" smtClean="0"/>
              <a:t>который будет рассказывать историю данного объекта</a:t>
            </a:r>
            <a:r>
              <a:rPr lang="en-US" sz="3200" dirty="0" smtClean="0"/>
              <a:t>. 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После этого он будет давать тематические задания теоретического и практического характера</a:t>
            </a:r>
            <a:r>
              <a:rPr lang="en-US" sz="3200" dirty="0" smtClean="0"/>
              <a:t>.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После выполнения задания команда получает определенное количество баллов</a:t>
            </a:r>
            <a:r>
              <a:rPr lang="en-US" sz="3200" dirty="0" smtClean="0"/>
              <a:t>. </a:t>
            </a:r>
            <a:endParaRPr lang="ru-RU" sz="3200" dirty="0" smtClean="0"/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 smtClean="0"/>
              <a:t>Команда делает фотографию в жанре ретроспектива и получает новое задание</a:t>
            </a:r>
            <a:r>
              <a:rPr lang="en-US" sz="3200" dirty="0" smtClean="0"/>
              <a:t>.</a:t>
            </a:r>
            <a:r>
              <a:rPr lang="ru-RU" sz="3200" dirty="0" smtClean="0"/>
              <a:t> 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844</Words>
  <Application>Microsoft Office PowerPoint</Application>
  <PresentationFormat>Экран (16:10)</PresentationFormat>
  <Paragraphs>103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Презентация PowerPoint</vt:lpstr>
      <vt:lpstr>Цели квеста</vt:lpstr>
      <vt:lpstr>Презентация PowerPoint</vt:lpstr>
      <vt:lpstr>Задачи квеста</vt:lpstr>
      <vt:lpstr>Правила квеста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Точки квеста</vt:lpstr>
      <vt:lpstr>Презентация PowerPoint</vt:lpstr>
      <vt:lpstr>Премирование участников квеста</vt:lpstr>
      <vt:lpstr>Ожидаемый результат</vt:lpstr>
      <vt:lpstr>Будущее проекта</vt:lpstr>
      <vt:lpstr>Презентация PowerPoint</vt:lpstr>
      <vt:lpstr>Презентация PowerPoint</vt:lpstr>
      <vt:lpstr>Презентация PowerPoint</vt:lpstr>
      <vt:lpstr>QR коды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Semenikhin</dc:creator>
  <cp:lastModifiedBy>Admin</cp:lastModifiedBy>
  <cp:revision>124</cp:revision>
  <dcterms:created xsi:type="dcterms:W3CDTF">2016-10-17T19:06:38Z</dcterms:created>
  <dcterms:modified xsi:type="dcterms:W3CDTF">2023-11-10T13:29:59Z</dcterms:modified>
</cp:coreProperties>
</file>