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1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8.xml" ContentType="application/vnd.openxmlformats-officedocument.presentationml.slide+xml"/>
  <Override PartName="/docProps/app.xml" ContentType="application/vnd.openxmlformats-officedocument.extended-properties+xml"/>
  <Override PartName="/docProps/core.xml" ContentType="application/vnd.openxmlformats-package.core-properties+xml"/>
  <Override PartName="/ppt/slides/slide4.xml" ContentType="application/vnd.openxmlformats-officedocument.presentationml.slide+xml"/>
  <Override PartName="/ppt/viewProps.xml" ContentType="application/vnd.openxmlformats-officedocument.presentationml.viewProps+xml"/>
  <Override PartName="/ppt/slides/slide11.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slideMasters/slideMaster1.xml" ContentType="application/vnd.openxmlformats-officedocument.presentationml.slideMaster+xml"/>
  <Override PartName="/ppt/slides/slide5.xml" ContentType="application/vnd.openxmlformats-officedocument.presentationml.slide+xml"/>
  <Override PartName="/ppt/presentation.xml" ContentType="application/vnd.openxmlformats-officedocument.presentationml.presentation.main+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12192000" cy="6858000"/>
  <p:defaultTextStyle>
    <a:defPPr>
      <a:defRPr lang="ko-K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presProps" Target="presProps.xml" /><Relationship Id="rId17" Type="http://schemas.openxmlformats.org/officeDocument/2006/relationships/tableStyles" Target="tableStyles.xml" /><Relationship Id="rId18"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Title Slide">
    <p:bg>
      <p:bgPr shadeToTitle="0">
        <a:blipFill>
          <a:blip r:embed="rId2">
            <a:lum/>
          </a:blip>
          <a:stretch/>
        </a:blipFill>
      </p:bgPr>
    </p:bg>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and Content">
    <p:bg>
      <p:bgPr shadeToTitle="0">
        <a:blipFill>
          <a:blip r:embed="rId2">
            <a:lum/>
          </a:blip>
          <a:stretch/>
        </a:blipFill>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0" y="16778"/>
            <a:ext cx="12192000" cy="1069514"/>
          </a:xfrm>
          <a:prstGeom prst="rect">
            <a:avLst/>
          </a:prstGeom>
        </p:spPr>
        <p:txBody>
          <a:bodyPr anchor="ctr"/>
          <a:lstStyle>
            <a:lvl1pPr>
              <a:defRPr b="1">
                <a:solidFill>
                  <a:schemeClr val="bg1"/>
                </a:solidFill>
                <a:latin typeface="Arial"/>
                <a:cs typeface="Arial"/>
              </a:defRPr>
            </a:lvl1pPr>
          </a:lstStyle>
          <a:p>
            <a:pPr>
              <a:defRPr/>
            </a:pPr>
            <a:r>
              <a:rPr lang="en-US"/>
              <a:t> Free PPT _ Click to add title</a:t>
            </a:r>
            <a:endParaRPr lang="ko-KR"/>
          </a:p>
        </p:txBody>
      </p:sp>
      <p:sp>
        <p:nvSpPr>
          <p:cNvPr id="3" name="Content Placeholder 2"/>
          <p:cNvSpPr>
            <a:spLocks noGrp="1"/>
          </p:cNvSpPr>
          <p:nvPr>
            <p:ph idx="1"/>
          </p:nvPr>
        </p:nvSpPr>
        <p:spPr bwMode="auto">
          <a:xfrm>
            <a:off x="609600" y="1600201"/>
            <a:ext cx="10972800" cy="460648"/>
          </a:xfrm>
          <a:prstGeom prst="rect">
            <a:avLst/>
          </a:prstGeom>
        </p:spPr>
        <p:txBody>
          <a:bodyPr anchor="ctr"/>
          <a:lstStyle>
            <a:lvl1pPr marL="0" indent="0">
              <a:buNone/>
              <a:defRPr sz="2000">
                <a:solidFill>
                  <a:schemeClr val="tx1">
                    <a:lumMod val="75000"/>
                    <a:lumOff val="25000"/>
                  </a:schemeClr>
                </a:solidFill>
                <a:latin typeface="Arial"/>
                <a:cs typeface="Arial"/>
              </a:defRPr>
            </a:lvl1pPr>
          </a:lstStyle>
          <a:p>
            <a:pPr lvl="0">
              <a:defRPr/>
            </a:pPr>
            <a:r>
              <a:rPr lang="en-US"/>
              <a:t>Click to edit Master text styles</a:t>
            </a:r>
            <a:endParaRPr/>
          </a:p>
        </p:txBody>
      </p:sp>
      <p:sp>
        <p:nvSpPr>
          <p:cNvPr id="4" name="Content Placeholder 2"/>
          <p:cNvSpPr>
            <a:spLocks noGrp="1"/>
          </p:cNvSpPr>
          <p:nvPr>
            <p:ph idx="10"/>
          </p:nvPr>
        </p:nvSpPr>
        <p:spPr bwMode="auto">
          <a:xfrm>
            <a:off x="623391" y="2276872"/>
            <a:ext cx="10972800" cy="3600400"/>
          </a:xfrm>
          <a:prstGeom prst="rect">
            <a:avLst/>
          </a:prstGeom>
        </p:spPr>
        <p:txBody>
          <a:bodyPr lIns="396000" anchor="t"/>
          <a:lstStyle>
            <a:lvl1pPr marL="0" indent="0">
              <a:buNone/>
              <a:defRPr sz="1400">
                <a:solidFill>
                  <a:schemeClr val="tx1">
                    <a:lumMod val="75000"/>
                    <a:lumOff val="25000"/>
                  </a:schemeClr>
                </a:solidFill>
                <a:latin typeface="Arial"/>
                <a:cs typeface="Arial"/>
              </a:defRPr>
            </a:lvl1pPr>
          </a:lstStyle>
          <a:p>
            <a:pPr lvl="0">
              <a:defRPr/>
            </a:pPr>
            <a:r>
              <a:rPr lang="en-US"/>
              <a:t>Click to edit Master text styles</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1_Title and Content">
    <p:bg>
      <p:bgPr shadeToTitle="0">
        <a:blipFill>
          <a:blip r:embed="rId2">
            <a:lum/>
          </a:blip>
          <a:stretch/>
        </a:blipFill>
      </p:bgPr>
    </p:bg>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2159563" y="0"/>
            <a:ext cx="10032436" cy="1069514"/>
          </a:xfrm>
          <a:prstGeom prst="rect">
            <a:avLst/>
          </a:prstGeom>
        </p:spPr>
        <p:txBody>
          <a:bodyPr anchor="ctr"/>
          <a:lstStyle>
            <a:lvl1pPr>
              <a:defRPr b="1">
                <a:solidFill>
                  <a:schemeClr val="tx1">
                    <a:lumMod val="75000"/>
                    <a:lumOff val="25000"/>
                  </a:schemeClr>
                </a:solidFill>
                <a:latin typeface="Arial"/>
                <a:cs typeface="Arial"/>
              </a:defRPr>
            </a:lvl1pPr>
          </a:lstStyle>
          <a:p>
            <a:pPr>
              <a:defRPr/>
            </a:pPr>
            <a:r>
              <a:rPr lang="en-US"/>
              <a:t>Free PPT _ Click to add title</a:t>
            </a:r>
            <a:endParaRPr lang="ko-KR"/>
          </a:p>
        </p:txBody>
      </p:sp>
      <p:sp>
        <p:nvSpPr>
          <p:cNvPr id="4" name="Content Placeholder 2"/>
          <p:cNvSpPr>
            <a:spLocks noGrp="1"/>
          </p:cNvSpPr>
          <p:nvPr>
            <p:ph idx="1"/>
          </p:nvPr>
        </p:nvSpPr>
        <p:spPr bwMode="auto">
          <a:xfrm>
            <a:off x="2831637" y="1268760"/>
            <a:ext cx="8750763" cy="460648"/>
          </a:xfrm>
          <a:prstGeom prst="rect">
            <a:avLst/>
          </a:prstGeom>
        </p:spPr>
        <p:txBody>
          <a:bodyPr anchor="ctr"/>
          <a:lstStyle>
            <a:lvl1pPr marL="0" indent="0">
              <a:buNone/>
              <a:defRPr sz="2000">
                <a:solidFill>
                  <a:schemeClr val="tx1">
                    <a:lumMod val="75000"/>
                    <a:lumOff val="25000"/>
                  </a:schemeClr>
                </a:solidFill>
                <a:latin typeface="Arial"/>
                <a:cs typeface="Arial"/>
              </a:defRPr>
            </a:lvl1pPr>
          </a:lstStyle>
          <a:p>
            <a:pPr lvl="0">
              <a:defRPr/>
            </a:pPr>
            <a:r>
              <a:rPr lang="en-US"/>
              <a:t>Click to edit Master text styles</a:t>
            </a:r>
            <a:endParaRPr/>
          </a:p>
        </p:txBody>
      </p:sp>
      <p:sp>
        <p:nvSpPr>
          <p:cNvPr id="5" name="Content Placeholder 2"/>
          <p:cNvSpPr>
            <a:spLocks noGrp="1"/>
          </p:cNvSpPr>
          <p:nvPr>
            <p:ph idx="10"/>
          </p:nvPr>
        </p:nvSpPr>
        <p:spPr bwMode="auto">
          <a:xfrm>
            <a:off x="2845429" y="1844825"/>
            <a:ext cx="8750763" cy="4147865"/>
          </a:xfrm>
          <a:prstGeom prst="rect">
            <a:avLst/>
          </a:prstGeom>
        </p:spPr>
        <p:txBody>
          <a:bodyPr lIns="396000" anchor="t"/>
          <a:lstStyle>
            <a:lvl1pPr marL="0" indent="0">
              <a:buNone/>
              <a:defRPr sz="1400">
                <a:solidFill>
                  <a:schemeClr val="tx1">
                    <a:lumMod val="75000"/>
                    <a:lumOff val="25000"/>
                  </a:schemeClr>
                </a:solidFill>
              </a:defRPr>
            </a:lvl1pPr>
          </a:lstStyle>
          <a:p>
            <a:pPr lvl="0">
              <a:defRPr/>
            </a:pPr>
            <a:r>
              <a:rPr lang="en-US"/>
              <a:t>Click to edit Master text styles</a:t>
            </a:r>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bg1"/>
        </a:solidFill>
      </p:bgPr>
    </p:bg>
    <p:spTree>
      <p:nvGrpSpPr>
        <p:cNvPr id="1" name=""/>
        <p:cNvGrpSpPr/>
        <p:nvPr/>
      </p:nvGrpSpPr>
      <p:grpSpPr bwMode="auto">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a:spcBef>
          <a:spcPts val="0"/>
        </a:spcBef>
        <a:buNone/>
        <a:defRPr sz="4000" b="1">
          <a:solidFill>
            <a:schemeClr val="tx1"/>
          </a:solidFill>
          <a:latin typeface="Arial"/>
          <a:ea typeface="+mj-ea"/>
          <a:cs typeface="Arial"/>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ko-K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 Id="rId3"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g"/><Relationship Id="rId3" Type="http://schemas.openxmlformats.org/officeDocument/2006/relationships/image" Target="../media/image9.jpg"/><Relationship Id="rId4" Type="http://schemas.openxmlformats.org/officeDocument/2006/relationships/image" Target="../media/image10.jp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yandex.ru/maps/?ll=43.092926%2C55.240004&amp;mode=search&amp;poi%5Bpoint%5D=43.092952%2C55.240026&amp;poi%5Buri%5D=ymapsbm1%3A%2F%2Forg%3Foid%3D39164882221&amp;sctx=ZAAAAAgBEAAaKAoSCcaLhSFyjEVAEWU4ns%2BAnktAEhIJxF4oYDsYsT8RTZ6ymq4noj8iBgABAgMEBSgKOABAg6EBSAFqAnJ1nQHNzEw9oAEAqAEAvQE9elvu6gEA8gEA%2BAEAggKcAWh0dHBzOi8veWFuZGV4LnJ1L21hcHMvP2xsPTQzLjA5MzM3MSUyQzU1LjIzOTQ2NyZtb2RlPXBvaSZwb2klNUJwb2ludCU1RD00My4wOTI5NTIlMkM1NS4yNDAwMjYmcG9pJTVCdXJpJTVEPXltYXBzYm0xJTNBJTJGJTJGb3JnJTNGb2lkJTNEMzkxNjQ4ODIyMjEmej0xNy43MooCAJICAJoCDGRlc2t0b3AtbWFwcw%3D%3D&amp;sll=43.092926%2C55.240004&amp;sspn=0.002299%2C0.001221&amp;text=https%3A%2F%2Fyandex.ru%2Fmaps%2F%3Fll%3D43.093371%252C55.239467%26mode%3Dpoi%26poi%255Bpoint%255D%3D43.092952%252C55.240026%26poi%255Buri%255D%3Dymapsbm1%253A%252F%252Forg%253Foid%253D39164882221%26z%3D17.72&amp;z=18.86" TargetMode="External"/><Relationship Id="rId3" Type="http://schemas.openxmlformats.org/officeDocument/2006/relationships/image" Target="../media/image1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yandex.ru/maps/?ll=43.092372%2C55.240065&amp;mode=poi&amp;poi%5Bpoint%5D=43.092372%2C55.240065&amp;poi%5Buri%5D=ymapsbm1%3A%2F%2Forg%3Foid%3D77639187475&amp;z=17.92" TargetMode="External"/><Relationship Id="rId3" Type="http://schemas.openxmlformats.org/officeDocument/2006/relationships/image" Target="../media/image14.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yandex.ru/maps/11079/nizhny-novgorod-oblast&apos;/house/ulitsa_lenina_16/YEoYdg5jSUEAQFtvfX5yeHxnYQ==/?ll=43.093170%2C55.238859&amp;z=18.89" TargetMode="External"/><Relationship Id="rId3" Type="http://schemas.openxmlformats.org/officeDocument/2006/relationships/image" Target="../media/image15.jp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Прямоугольник 1"/>
          <p:cNvSpPr/>
          <p:nvPr/>
        </p:nvSpPr>
        <p:spPr bwMode="auto">
          <a:xfrm>
            <a:off x="1524000" y="3284984"/>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5" name="TextBox 1"/>
          <p:cNvSpPr txBox="1">
            <a:spLocks noChangeArrowheads="1"/>
          </p:cNvSpPr>
          <p:nvPr/>
        </p:nvSpPr>
        <p:spPr bwMode="auto">
          <a:xfrm>
            <a:off x="2063551" y="3356991"/>
            <a:ext cx="7993319" cy="640115"/>
          </a:xfrm>
          <a:prstGeom prst="rect">
            <a:avLst/>
          </a:prstGeom>
          <a:noFill/>
          <a:ln w="9525">
            <a:noFill/>
            <a:miter lim="800000"/>
            <a:headEnd/>
            <a:tailEnd/>
          </a:ln>
        </p:spPr>
        <p:txBody>
          <a:bodyPr wrap="square">
            <a:spAutoFit/>
          </a:bodyPr>
          <a:lstStyle/>
          <a:p>
            <a:pPr algn="ctr">
              <a:defRPr/>
            </a:pPr>
            <a:r>
              <a:rPr lang="ru-RU" sz="3600" b="1">
                <a:solidFill>
                  <a:srgbClr val="C00000"/>
                </a:solidFill>
                <a:latin typeface="Arial"/>
                <a:ea typeface="맑은 고딕"/>
                <a:cs typeface="Arial"/>
              </a:rPr>
              <a:t>Квест</a:t>
            </a:r>
            <a:r>
              <a:rPr lang="ru-RU" sz="3600" b="1">
                <a:solidFill>
                  <a:srgbClr val="C00000"/>
                </a:solidFill>
                <a:latin typeface="Arial"/>
                <a:ea typeface="맑은 고딕"/>
                <a:cs typeface="Arial"/>
              </a:rPr>
              <a:t> «</a:t>
            </a:r>
            <a:r>
              <a:rPr lang="ru-RU" sz="3600" b="1">
                <a:solidFill>
                  <a:srgbClr val="C00000"/>
                </a:solidFill>
                <a:latin typeface="Arial"/>
                <a:ea typeface="맑은 고딕"/>
                <a:cs typeface="Arial"/>
              </a:rPr>
              <a:t>А</a:t>
            </a:r>
            <a:r>
              <a:rPr lang="en-US" sz="3600" b="1">
                <a:solidFill>
                  <a:srgbClr val="C00000"/>
                </a:solidFill>
                <a:latin typeface="Arial"/>
                <a:ea typeface="맑은 고딕"/>
                <a:cs typeface="Arial"/>
              </a:rPr>
              <a:t>RD - </a:t>
            </a:r>
            <a:r>
              <a:rPr lang="ru-RU" sz="3600" b="1">
                <a:solidFill>
                  <a:srgbClr val="C00000"/>
                </a:solidFill>
                <a:latin typeface="Arial"/>
                <a:ea typeface="맑은 고딕"/>
                <a:cs typeface="Arial"/>
              </a:rPr>
              <a:t>квест</a:t>
            </a:r>
            <a:r>
              <a:rPr lang="ru-RU" sz="3600" b="1">
                <a:solidFill>
                  <a:srgbClr val="C00000"/>
                </a:solidFill>
                <a:latin typeface="Arial"/>
                <a:ea typeface="맑은 고딕"/>
                <a:cs typeface="Arial"/>
              </a:rPr>
              <a:t>»</a:t>
            </a:r>
            <a:r>
              <a:rPr lang="en-US" sz="3600" b="1">
                <a:solidFill>
                  <a:srgbClr val="C00000"/>
                </a:solidFill>
                <a:latin typeface="Arial"/>
                <a:ea typeface="맑은 고딕"/>
                <a:cs typeface="Arial"/>
              </a:rPr>
              <a:t> </a:t>
            </a:r>
            <a:endParaRPr lang="en-US" sz="3600" b="1">
              <a:solidFill>
                <a:srgbClr val="C00000"/>
              </a:solidFill>
              <a:latin typeface="Arial"/>
              <a:ea typeface="맑은 고딕"/>
              <a:cs typeface="Arial"/>
            </a:endParaRPr>
          </a:p>
        </p:txBody>
      </p:sp>
      <p:sp>
        <p:nvSpPr>
          <p:cNvPr id="4" name="TextBox 1"/>
          <p:cNvSpPr txBox="1">
            <a:spLocks noChangeArrowheads="1"/>
          </p:cNvSpPr>
          <p:nvPr/>
        </p:nvSpPr>
        <p:spPr bwMode="auto">
          <a:xfrm flipH="0" flipV="0">
            <a:off x="1919535" y="5877271"/>
            <a:ext cx="6455952" cy="822996"/>
          </a:xfrm>
          <a:prstGeom prst="rect">
            <a:avLst/>
          </a:prstGeom>
          <a:noFill/>
          <a:ln w="9525">
            <a:noFill/>
            <a:miter lim="800000"/>
            <a:headEnd/>
            <a:tailEnd/>
          </a:ln>
        </p:spPr>
        <p:txBody>
          <a:bodyPr wrap="square">
            <a:spAutoFit/>
          </a:bodyPr>
          <a:lstStyle/>
          <a:p>
            <a:pPr algn="ctr">
              <a:defRPr/>
            </a:pPr>
            <a:r>
              <a:rPr lang="ru-RU" sz="1600" b="1">
                <a:solidFill>
                  <a:schemeClr val="accent2">
                    <a:lumMod val="50000"/>
                  </a:schemeClr>
                </a:solidFill>
                <a:latin typeface="Arial"/>
                <a:ea typeface="맑은 고딕"/>
                <a:cs typeface="Arial"/>
              </a:rPr>
              <a:t>Автор – Артём </a:t>
            </a:r>
            <a:r>
              <a:rPr lang="ru-RU" sz="1600" b="1">
                <a:solidFill>
                  <a:schemeClr val="accent2">
                    <a:lumMod val="50000"/>
                  </a:schemeClr>
                </a:solidFill>
                <a:latin typeface="Arial"/>
                <a:ea typeface="맑은 고딕"/>
                <a:cs typeface="Arial"/>
              </a:rPr>
              <a:t>Слепов</a:t>
            </a:r>
            <a:endParaRPr lang="ru-RU" sz="1600" b="1">
              <a:solidFill>
                <a:schemeClr val="accent2">
                  <a:lumMod val="50000"/>
                </a:schemeClr>
              </a:solidFill>
              <a:latin typeface="Arial"/>
              <a:ea typeface="맑은 고딕"/>
              <a:cs typeface="Arial"/>
            </a:endParaRPr>
          </a:p>
          <a:p>
            <a:pPr algn="ctr">
              <a:defRPr/>
            </a:pPr>
            <a:r>
              <a:rPr lang="ru-RU" sz="1600" b="1">
                <a:solidFill>
                  <a:schemeClr val="accent2">
                    <a:lumMod val="50000"/>
                  </a:schemeClr>
                </a:solidFill>
                <a:latin typeface="Arial"/>
                <a:ea typeface="맑은 고딕"/>
                <a:cs typeface="Arial"/>
              </a:rPr>
              <a:t>Нижегородская область, </a:t>
            </a:r>
            <a:endParaRPr lang="ru-RU" sz="1600" b="1">
              <a:solidFill>
                <a:schemeClr val="accent2">
                  <a:lumMod val="50000"/>
                </a:schemeClr>
              </a:solidFill>
              <a:latin typeface="Arial"/>
              <a:ea typeface="맑은 고딕"/>
              <a:cs typeface="Arial"/>
            </a:endParaRPr>
          </a:p>
          <a:p>
            <a:pPr algn="ctr">
              <a:defRPr/>
            </a:pPr>
            <a:r>
              <a:rPr lang="ru-RU" sz="1600" b="1">
                <a:solidFill>
                  <a:schemeClr val="accent2">
                    <a:lumMod val="50000"/>
                  </a:schemeClr>
                </a:solidFill>
                <a:latin typeface="Arial"/>
                <a:ea typeface="맑은 고딕"/>
                <a:cs typeface="Arial"/>
              </a:rPr>
              <a:t>Ардатовский муниципальный округ, р.п. Ардатов</a:t>
            </a:r>
            <a:endParaRPr lang="en-US" sz="2000" b="1">
              <a:solidFill>
                <a:schemeClr val="accent2">
                  <a:lumMod val="50000"/>
                </a:schemeClr>
              </a:solidFill>
              <a:latin typeface="Arial"/>
              <a:ea typeface="맑은 고딕"/>
              <a:cs typeface="Arial"/>
            </a:endParaRPr>
          </a:p>
        </p:txBody>
      </p:sp>
      <p:sp>
        <p:nvSpPr>
          <p:cNvPr id="6" name="TextBox 1"/>
          <p:cNvSpPr txBox="1">
            <a:spLocks noChangeArrowheads="1"/>
          </p:cNvSpPr>
          <p:nvPr/>
        </p:nvSpPr>
        <p:spPr bwMode="auto">
          <a:xfrm>
            <a:off x="3719735" y="4607122"/>
            <a:ext cx="7488832" cy="707886"/>
          </a:xfrm>
          <a:prstGeom prst="rect">
            <a:avLst/>
          </a:prstGeom>
          <a:noFill/>
          <a:ln w="9525">
            <a:noFill/>
            <a:miter lim="800000"/>
            <a:headEnd/>
            <a:tailEnd/>
          </a:ln>
        </p:spPr>
        <p:txBody>
          <a:bodyPr wrap="square">
            <a:spAutoFit/>
          </a:bodyPr>
          <a:lstStyle/>
          <a:p>
            <a:pPr algn="ctr">
              <a:defRPr/>
            </a:pPr>
            <a:r>
              <a:rPr lang="ru-RU" sz="2000" b="1">
                <a:solidFill>
                  <a:schemeClr val="accent2">
                    <a:lumMod val="50000"/>
                  </a:schemeClr>
                </a:solidFill>
                <a:latin typeface="Arial"/>
                <a:ea typeface="맑은 고딕"/>
                <a:cs typeface="Arial"/>
              </a:rPr>
              <a:t>Тема </a:t>
            </a:r>
            <a:r>
              <a:rPr lang="ru-RU" sz="2000" b="1">
                <a:solidFill>
                  <a:schemeClr val="accent2">
                    <a:lumMod val="50000"/>
                  </a:schemeClr>
                </a:solidFill>
                <a:latin typeface="Arial"/>
                <a:ea typeface="맑은 고딕"/>
                <a:cs typeface="Arial"/>
              </a:rPr>
              <a:t>квеста</a:t>
            </a:r>
            <a:r>
              <a:rPr lang="ru-RU" sz="2000" b="1">
                <a:solidFill>
                  <a:schemeClr val="accent2">
                    <a:lumMod val="50000"/>
                  </a:schemeClr>
                </a:solidFill>
                <a:latin typeface="Arial"/>
                <a:ea typeface="맑은 고딕"/>
                <a:cs typeface="Arial"/>
              </a:rPr>
              <a:t> - </a:t>
            </a:r>
            <a:r>
              <a:rPr lang="ru-RU">
                <a:solidFill>
                  <a:schemeClr val="accent2">
                    <a:lumMod val="50000"/>
                  </a:schemeClr>
                </a:solidFill>
              </a:rPr>
              <a:t>история посёлка </a:t>
            </a:r>
            <a:r>
              <a:rPr lang="ru-RU">
                <a:solidFill>
                  <a:schemeClr val="accent2">
                    <a:lumMod val="50000"/>
                  </a:schemeClr>
                </a:solidFill>
              </a:rPr>
              <a:t>и исторических </a:t>
            </a:r>
            <a:r>
              <a:rPr lang="ru-RU">
                <a:solidFill>
                  <a:schemeClr val="accent2">
                    <a:lumMod val="50000"/>
                  </a:schemeClr>
                </a:solidFill>
              </a:rPr>
              <a:t>зданий Ардатова Нижегородской области. </a:t>
            </a:r>
            <a:r>
              <a:rPr lang="ru-RU" sz="2000" b="1">
                <a:solidFill>
                  <a:schemeClr val="accent2">
                    <a:lumMod val="50000"/>
                  </a:schemeClr>
                </a:solidFill>
                <a:latin typeface="Arial"/>
                <a:ea typeface="맑은 고딕"/>
                <a:cs typeface="Arial"/>
              </a:rPr>
              <a:t>  </a:t>
            </a:r>
            <a:endParaRPr lang="en-US" sz="2000" b="1">
              <a:solidFill>
                <a:schemeClr val="accent2">
                  <a:lumMod val="50000"/>
                </a:schemeClr>
              </a:solidFill>
              <a:latin typeface="Arial"/>
              <a:ea typeface="맑은 고딕"/>
              <a:cs typeface="Arial"/>
            </a:endParaRPr>
          </a:p>
        </p:txBody>
      </p:sp>
      <p:pic>
        <p:nvPicPr>
          <p:cNvPr id="3" name="Рисунок 2"/>
          <p:cNvPicPr>
            <a:picLocks noChangeAspect="1"/>
          </p:cNvPicPr>
          <p:nvPr/>
        </p:nvPicPr>
        <p:blipFill>
          <a:blip r:embed="rId2"/>
          <a:stretch/>
        </p:blipFill>
        <p:spPr bwMode="auto">
          <a:xfrm>
            <a:off x="291360" y="4286568"/>
            <a:ext cx="2321264" cy="231813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005270456" name="Объект 2"/>
          <p:cNvSpPr>
            <a:spLocks noGrp="1"/>
          </p:cNvSpPr>
          <p:nvPr>
            <p:ph idx="1"/>
          </p:nvPr>
        </p:nvSpPr>
        <p:spPr bwMode="auto">
          <a:xfrm>
            <a:off x="2711623" y="404663"/>
            <a:ext cx="8208910" cy="460647"/>
          </a:xfrm>
        </p:spPr>
        <p:txBody>
          <a:bodyPr/>
          <a:lstStyle/>
          <a:p>
            <a:pPr algn="ctr">
              <a:defRPr/>
            </a:pPr>
            <a:endParaRPr lang="ru-RU">
              <a:solidFill>
                <a:schemeClr val="accent2">
                  <a:lumMod val="75000"/>
                </a:schemeClr>
              </a:solidFill>
            </a:endParaRPr>
          </a:p>
        </p:txBody>
      </p:sp>
      <p:sp>
        <p:nvSpPr>
          <p:cNvPr id="906469872" name="Content Placeholder 2"/>
          <p:cNvSpPr>
            <a:spLocks noGrp="1"/>
          </p:cNvSpPr>
          <p:nvPr>
            <p:ph idx="10"/>
          </p:nvPr>
        </p:nvSpPr>
        <p:spPr bwMode="auto">
          <a:xfrm>
            <a:off x="2845428" y="1844824"/>
            <a:ext cx="8750763" cy="4147864"/>
          </a:xfrm>
          <a:prstGeom prst="rect">
            <a:avLst/>
          </a:prstGeom>
        </p:spPr>
        <p:txBody>
          <a:bodyPr lIns="396000" anchor="t"/>
          <a:lstStyle>
            <a:lvl1pPr marL="0" indent="0">
              <a:buNone/>
              <a:defRPr sz="1400">
                <a:solidFill>
                  <a:schemeClr val="tx1">
                    <a:lumMod val="75000"/>
                    <a:lumOff val="25000"/>
                  </a:schemeClr>
                </a:solidFill>
              </a:defRPr>
            </a:lvl1pPr>
          </a:lstStyle>
          <a:p>
            <a:pPr>
              <a:defRPr/>
            </a:pPr>
            <a:endParaRPr/>
          </a:p>
        </p:txBody>
      </p:sp>
      <p:sp>
        <p:nvSpPr>
          <p:cNvPr id="1801200783" name="Прямоугольник 5"/>
          <p:cNvSpPr/>
          <p:nvPr/>
        </p:nvSpPr>
        <p:spPr bwMode="auto">
          <a:xfrm>
            <a:off x="5447927" y="1282535"/>
            <a:ext cx="6748643" cy="365795"/>
          </a:xfrm>
          <a:prstGeom prst="rect">
            <a:avLst/>
          </a:prstGeom>
        </p:spPr>
        <p:txBody>
          <a:bodyPr wrap="square">
            <a:spAutoFit/>
          </a:bodyPr>
          <a:lstStyle/>
          <a:p>
            <a:pPr>
              <a:defRPr/>
            </a:pP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685762994" name="Объект 2"/>
          <p:cNvSpPr>
            <a:spLocks noGrp="1"/>
          </p:cNvSpPr>
          <p:nvPr>
            <p:ph idx="1"/>
          </p:nvPr>
        </p:nvSpPr>
        <p:spPr bwMode="auto">
          <a:xfrm>
            <a:off x="2711623" y="404663"/>
            <a:ext cx="8208910" cy="460647"/>
          </a:xfrm>
        </p:spPr>
        <p:txBody>
          <a:bodyPr/>
          <a:lstStyle/>
          <a:p>
            <a:pPr algn="ctr">
              <a:defRPr/>
            </a:pPr>
            <a:endParaRPr lang="ru-RU">
              <a:solidFill>
                <a:schemeClr val="accent2">
                  <a:lumMod val="75000"/>
                </a:schemeClr>
              </a:solidFill>
            </a:endParaRPr>
          </a:p>
        </p:txBody>
      </p:sp>
      <p:sp>
        <p:nvSpPr>
          <p:cNvPr id="2090037066" name="Content Placeholder 2"/>
          <p:cNvSpPr>
            <a:spLocks noGrp="1"/>
          </p:cNvSpPr>
          <p:nvPr>
            <p:ph idx="10"/>
          </p:nvPr>
        </p:nvSpPr>
        <p:spPr bwMode="auto">
          <a:xfrm>
            <a:off x="2845428" y="1844824"/>
            <a:ext cx="8750763" cy="4147864"/>
          </a:xfrm>
          <a:prstGeom prst="rect">
            <a:avLst/>
          </a:prstGeom>
        </p:spPr>
        <p:txBody>
          <a:bodyPr lIns="396000" anchor="t"/>
          <a:lstStyle>
            <a:lvl1pPr marL="0" indent="0">
              <a:buNone/>
              <a:defRPr sz="1400">
                <a:solidFill>
                  <a:schemeClr val="tx1">
                    <a:lumMod val="75000"/>
                    <a:lumOff val="25000"/>
                  </a:schemeClr>
                </a:solidFill>
              </a:defRPr>
            </a:lvl1pPr>
          </a:lstStyle>
          <a:p>
            <a:pPr>
              <a:defRPr/>
            </a:pPr>
            <a:endParaRPr/>
          </a:p>
        </p:txBody>
      </p:sp>
      <p:sp>
        <p:nvSpPr>
          <p:cNvPr id="367243365" name="Прямоугольник 5"/>
          <p:cNvSpPr/>
          <p:nvPr/>
        </p:nvSpPr>
        <p:spPr bwMode="auto">
          <a:xfrm>
            <a:off x="5447927" y="1282535"/>
            <a:ext cx="6748643" cy="365795"/>
          </a:xfrm>
          <a:prstGeom prst="rect">
            <a:avLst/>
          </a:prstGeom>
        </p:spPr>
        <p:txBody>
          <a:bodyPr wrap="square">
            <a:spAutoFit/>
          </a:bodyPr>
          <a:lstStyle/>
          <a:p>
            <a:pPr>
              <a:defRPr/>
            </a:pP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33085360" name="Объект 2"/>
          <p:cNvSpPr>
            <a:spLocks noGrp="1"/>
          </p:cNvSpPr>
          <p:nvPr>
            <p:ph idx="1"/>
          </p:nvPr>
        </p:nvSpPr>
        <p:spPr bwMode="auto">
          <a:xfrm>
            <a:off x="2711623" y="404663"/>
            <a:ext cx="8208910" cy="460647"/>
          </a:xfrm>
        </p:spPr>
        <p:txBody>
          <a:bodyPr/>
          <a:lstStyle/>
          <a:p>
            <a:pPr algn="ctr">
              <a:defRPr/>
            </a:pPr>
            <a:endParaRPr lang="ru-RU">
              <a:solidFill>
                <a:schemeClr val="accent2">
                  <a:lumMod val="75000"/>
                </a:schemeClr>
              </a:solidFill>
            </a:endParaRPr>
          </a:p>
        </p:txBody>
      </p:sp>
      <p:sp>
        <p:nvSpPr>
          <p:cNvPr id="83735060" name="Content Placeholder 2"/>
          <p:cNvSpPr>
            <a:spLocks noGrp="1"/>
          </p:cNvSpPr>
          <p:nvPr>
            <p:ph idx="10"/>
          </p:nvPr>
        </p:nvSpPr>
        <p:spPr bwMode="auto">
          <a:xfrm>
            <a:off x="2845428" y="1844824"/>
            <a:ext cx="8750763" cy="4147864"/>
          </a:xfrm>
          <a:prstGeom prst="rect">
            <a:avLst/>
          </a:prstGeom>
        </p:spPr>
        <p:txBody>
          <a:bodyPr lIns="396000" anchor="t"/>
          <a:lstStyle>
            <a:lvl1pPr marL="0" indent="0">
              <a:buNone/>
              <a:defRPr sz="1400">
                <a:solidFill>
                  <a:schemeClr val="tx1">
                    <a:lumMod val="75000"/>
                    <a:lumOff val="25000"/>
                  </a:schemeClr>
                </a:solidFill>
              </a:defRPr>
            </a:lvl1pPr>
          </a:lstStyle>
          <a:p>
            <a:pPr>
              <a:defRPr/>
            </a:pPr>
            <a:endParaRPr/>
          </a:p>
        </p:txBody>
      </p:sp>
      <p:sp>
        <p:nvSpPr>
          <p:cNvPr id="768247291" name="Прямоугольник 5"/>
          <p:cNvSpPr/>
          <p:nvPr/>
        </p:nvSpPr>
        <p:spPr bwMode="auto">
          <a:xfrm>
            <a:off x="5447927" y="1282535"/>
            <a:ext cx="6748643" cy="365795"/>
          </a:xfrm>
          <a:prstGeom prst="rect">
            <a:avLst/>
          </a:prstGeom>
        </p:spPr>
        <p:txBody>
          <a:bodyPr wrap="square">
            <a:spAutoFit/>
          </a:bodyPr>
          <a:lstStyle/>
          <a:p>
            <a:pPr>
              <a:defRPr/>
            </a:pP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59826037" name="Объект 2"/>
          <p:cNvSpPr>
            <a:spLocks noGrp="1"/>
          </p:cNvSpPr>
          <p:nvPr>
            <p:ph idx="1"/>
          </p:nvPr>
        </p:nvSpPr>
        <p:spPr bwMode="auto">
          <a:xfrm>
            <a:off x="2711623" y="404663"/>
            <a:ext cx="8208910" cy="460647"/>
          </a:xfrm>
        </p:spPr>
        <p:txBody>
          <a:bodyPr/>
          <a:lstStyle/>
          <a:p>
            <a:pPr algn="ctr">
              <a:defRPr/>
            </a:pPr>
            <a:endParaRPr lang="ru-RU">
              <a:solidFill>
                <a:schemeClr val="accent2">
                  <a:lumMod val="75000"/>
                </a:schemeClr>
              </a:solidFill>
            </a:endParaRPr>
          </a:p>
        </p:txBody>
      </p:sp>
      <p:sp>
        <p:nvSpPr>
          <p:cNvPr id="1429256393" name="Content Placeholder 2"/>
          <p:cNvSpPr>
            <a:spLocks noGrp="1"/>
          </p:cNvSpPr>
          <p:nvPr>
            <p:ph idx="10"/>
          </p:nvPr>
        </p:nvSpPr>
        <p:spPr bwMode="auto">
          <a:xfrm>
            <a:off x="2845428" y="1844824"/>
            <a:ext cx="8750763" cy="4147864"/>
          </a:xfrm>
          <a:prstGeom prst="rect">
            <a:avLst/>
          </a:prstGeom>
        </p:spPr>
        <p:txBody>
          <a:bodyPr lIns="396000" anchor="t"/>
          <a:lstStyle>
            <a:lvl1pPr marL="0" indent="0">
              <a:buNone/>
              <a:defRPr sz="1400">
                <a:solidFill>
                  <a:schemeClr val="tx1">
                    <a:lumMod val="75000"/>
                    <a:lumOff val="25000"/>
                  </a:schemeClr>
                </a:solidFill>
              </a:defRPr>
            </a:lvl1pPr>
          </a:lstStyle>
          <a:p>
            <a:pPr>
              <a:defRPr/>
            </a:pPr>
            <a:endParaRPr/>
          </a:p>
        </p:txBody>
      </p:sp>
      <p:sp>
        <p:nvSpPr>
          <p:cNvPr id="1065849055" name="Прямоугольник 5"/>
          <p:cNvSpPr/>
          <p:nvPr/>
        </p:nvSpPr>
        <p:spPr bwMode="auto">
          <a:xfrm>
            <a:off x="5447927" y="1282535"/>
            <a:ext cx="6748643" cy="365795"/>
          </a:xfrm>
          <a:prstGeom prst="rect">
            <a:avLst/>
          </a:prstGeom>
        </p:spPr>
        <p:txBody>
          <a:bodyPr wrap="square">
            <a:spAutoFit/>
          </a:bodyPr>
          <a:lstStyle/>
          <a:p>
            <a:pPr>
              <a:defRPr/>
            </a:pP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Title 3"/>
          <p:cNvSpPr>
            <a:spLocks noGrp="1"/>
          </p:cNvSpPr>
          <p:nvPr>
            <p:ph type="title"/>
          </p:nvPr>
        </p:nvSpPr>
        <p:spPr bwMode="auto">
          <a:xfrm>
            <a:off x="4799856" y="1052736"/>
            <a:ext cx="3096344" cy="1069514"/>
          </a:xfrm>
        </p:spPr>
        <p:txBody>
          <a:bodyPr/>
          <a:lstStyle/>
          <a:p>
            <a:pPr algn="ctr">
              <a:defRPr/>
            </a:pPr>
            <a:r>
              <a:rPr lang="ru-RU" sz="1600">
                <a:solidFill>
                  <a:schemeClr val="accent2">
                    <a:lumMod val="75000"/>
                  </a:schemeClr>
                </a:solidFill>
              </a:rPr>
              <a:t>Приглашаем вас узнать</a:t>
            </a:r>
            <a:br>
              <a:rPr lang="ru-RU" sz="1600">
                <a:solidFill>
                  <a:schemeClr val="accent2">
                    <a:lumMod val="75000"/>
                  </a:schemeClr>
                </a:solidFill>
              </a:rPr>
            </a:br>
            <a:r>
              <a:rPr lang="ru-RU" sz="1600">
                <a:solidFill>
                  <a:schemeClr val="accent2">
                    <a:lumMod val="75000"/>
                  </a:schemeClr>
                </a:solidFill>
              </a:rPr>
              <a:t>историю посёлка Ардатов</a:t>
            </a:r>
            <a:br>
              <a:rPr lang="ru-RU" sz="1600">
                <a:solidFill>
                  <a:schemeClr val="accent2">
                    <a:lumMod val="75000"/>
                  </a:schemeClr>
                </a:solidFill>
              </a:rPr>
            </a:br>
            <a:r>
              <a:rPr lang="ru-RU" sz="1600">
                <a:solidFill>
                  <a:schemeClr val="accent2">
                    <a:lumMod val="75000"/>
                  </a:schemeClr>
                </a:solidFill>
              </a:rPr>
              <a:t>Нижегородской области, </a:t>
            </a:r>
            <a:br>
              <a:rPr lang="ru-RU" sz="1600">
                <a:solidFill>
                  <a:schemeClr val="accent2">
                    <a:lumMod val="75000"/>
                  </a:schemeClr>
                </a:solidFill>
              </a:rPr>
            </a:br>
            <a:r>
              <a:rPr lang="ru-RU" sz="1600">
                <a:solidFill>
                  <a:schemeClr val="accent2">
                    <a:lumMod val="75000"/>
                  </a:schemeClr>
                </a:solidFill>
              </a:rPr>
              <a:t>интересные факты об </a:t>
            </a:r>
            <a:br>
              <a:rPr lang="ru-RU" sz="1600">
                <a:solidFill>
                  <a:schemeClr val="accent2">
                    <a:lumMod val="75000"/>
                  </a:schemeClr>
                </a:solidFill>
              </a:rPr>
            </a:br>
            <a:r>
              <a:rPr lang="ru-RU" sz="1600">
                <a:solidFill>
                  <a:schemeClr val="accent2">
                    <a:lumMod val="75000"/>
                  </a:schemeClr>
                </a:solidFill>
              </a:rPr>
              <a:t>архитектуре и исторических</a:t>
            </a:r>
            <a:br>
              <a:rPr lang="ru-RU" sz="1600">
                <a:solidFill>
                  <a:schemeClr val="accent2">
                    <a:lumMod val="75000"/>
                  </a:schemeClr>
                </a:solidFill>
              </a:rPr>
            </a:br>
            <a:r>
              <a:rPr lang="ru-RU" sz="1600">
                <a:solidFill>
                  <a:schemeClr val="accent2">
                    <a:lumMod val="75000"/>
                  </a:schemeClr>
                </a:solidFill>
              </a:rPr>
              <a:t>зданиях</a:t>
            </a:r>
            <a:br>
              <a:rPr lang="ru-RU" sz="1600">
                <a:solidFill>
                  <a:schemeClr val="accent2">
                    <a:lumMod val="75000"/>
                  </a:schemeClr>
                </a:solidFill>
              </a:rPr>
            </a:br>
            <a:endParaRPr lang="ko-KR" sz="1600">
              <a:solidFill>
                <a:schemeClr val="accent2">
                  <a:lumMod val="75000"/>
                </a:schemeClr>
              </a:solidFill>
            </a:endParaRPr>
          </a:p>
        </p:txBody>
      </p:sp>
      <p:sp>
        <p:nvSpPr>
          <p:cNvPr id="12" name="Content Placeholder 11"/>
          <p:cNvSpPr>
            <a:spLocks noGrp="1"/>
          </p:cNvSpPr>
          <p:nvPr>
            <p:ph idx="1"/>
          </p:nvPr>
        </p:nvSpPr>
        <p:spPr bwMode="auto">
          <a:xfrm>
            <a:off x="2573431" y="3901280"/>
            <a:ext cx="9001000" cy="460648"/>
          </a:xfrm>
        </p:spPr>
        <p:txBody>
          <a:bodyPr/>
          <a:lstStyle/>
          <a:p>
            <a:pPr lvl="0" algn="ctr">
              <a:defRPr/>
            </a:pPr>
            <a:r>
              <a:rPr lang="ru-RU" sz="1600" b="1">
                <a:solidFill>
                  <a:schemeClr val="accent2">
                    <a:lumMod val="75000"/>
                  </a:schemeClr>
                </a:solidFill>
              </a:rPr>
              <a:t>С нами вы проведёте 3 часа наполненных интригующими фактами, интересными заданиями, получите новые знания, новых друзей, море эмоций</a:t>
            </a:r>
            <a:endParaRPr sz="1600" b="1">
              <a:solidFill>
                <a:schemeClr val="accent2">
                  <a:lumMod val="75000"/>
                </a:schemeClr>
              </a:solidFill>
            </a:endParaRPr>
          </a:p>
        </p:txBody>
      </p:sp>
      <p:pic>
        <p:nvPicPr>
          <p:cNvPr id="3" name="Объект 2"/>
          <p:cNvPicPr>
            <a:picLocks noChangeAspect="1" noGrp="1"/>
          </p:cNvPicPr>
          <p:nvPr>
            <p:ph idx="10"/>
          </p:nvPr>
        </p:nvPicPr>
        <p:blipFill>
          <a:blip r:embed="rId2"/>
          <a:stretch/>
        </p:blipFill>
        <p:spPr bwMode="auto">
          <a:xfrm rot="21288080">
            <a:off x="581958" y="544837"/>
            <a:ext cx="4022089" cy="24468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p:spPr>
      </p:pic>
      <p:sp>
        <p:nvSpPr>
          <p:cNvPr id="7" name="Content Placeholder 11"/>
          <p:cNvSpPr txBox="1"/>
          <p:nvPr/>
        </p:nvSpPr>
        <p:spPr bwMode="auto">
          <a:xfrm>
            <a:off x="3143672" y="3211423"/>
            <a:ext cx="6192688" cy="460648"/>
          </a:xfrm>
          <a:prstGeom prst="rect">
            <a:avLst/>
          </a:prstGeom>
        </p:spPr>
        <p:txBody>
          <a:bodyPr anchor="ctr"/>
          <a:lstStyle>
            <a:lvl1pPr marL="0" indent="0" algn="l" defTabSz="914400">
              <a:spcBef>
                <a:spcPts val="0"/>
              </a:spcBef>
              <a:buFont typeface="Arial"/>
              <a:buNone/>
              <a:defRPr sz="2000">
                <a:solidFill>
                  <a:schemeClr val="tx1">
                    <a:lumMod val="75000"/>
                    <a:lumOff val="25000"/>
                  </a:schemeClr>
                </a:solidFill>
                <a:latin typeface="Arial"/>
                <a:ea typeface="+mn-ea"/>
                <a:cs typeface="Arial"/>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lgn="ctr">
              <a:defRPr/>
            </a:pPr>
            <a:r>
              <a:rPr lang="ru-RU" sz="1600" b="1">
                <a:solidFill>
                  <a:schemeClr val="accent2">
                    <a:lumMod val="75000"/>
                  </a:schemeClr>
                </a:solidFill>
              </a:rPr>
              <a:t>Приглашаем детей и взрослых, кто неравнодушен к истории, любит работать командой, кто хочет интересно провести время</a:t>
            </a:r>
            <a:endParaRPr lang="en-US" sz="1600" b="1">
              <a:solidFill>
                <a:schemeClr val="accent2">
                  <a:lumMod val="75000"/>
                </a:schemeClr>
              </a:solidFill>
            </a:endParaRPr>
          </a:p>
        </p:txBody>
      </p:sp>
      <p:pic>
        <p:nvPicPr>
          <p:cNvPr id="5" name="Рисунок 4"/>
          <p:cNvPicPr>
            <a:picLocks noChangeAspect="1"/>
          </p:cNvPicPr>
          <p:nvPr/>
        </p:nvPicPr>
        <p:blipFill>
          <a:blip r:embed="rId3"/>
          <a:stretch/>
        </p:blipFill>
        <p:spPr bwMode="auto">
          <a:xfrm rot="865998">
            <a:off x="7743288" y="194810"/>
            <a:ext cx="4523343" cy="3390337"/>
          </a:xfrm>
          <a:prstGeom prst="rect">
            <a:avLst/>
          </a:prstGeom>
        </p:spPr>
      </p:pic>
      <p:pic>
        <p:nvPicPr>
          <p:cNvPr id="8" name="Рисунок 7"/>
          <p:cNvPicPr>
            <a:picLocks noChangeAspect="1"/>
          </p:cNvPicPr>
          <p:nvPr/>
        </p:nvPicPr>
        <p:blipFill>
          <a:blip r:embed="rId4"/>
          <a:stretch/>
        </p:blipFill>
        <p:spPr bwMode="auto">
          <a:xfrm>
            <a:off x="2279514" y="4625707"/>
            <a:ext cx="2900182" cy="19304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p:spPr>
      </p:pic>
      <p:sp>
        <p:nvSpPr>
          <p:cNvPr id="9" name="Прямоугольник 8"/>
          <p:cNvSpPr/>
          <p:nvPr/>
        </p:nvSpPr>
        <p:spPr bwMode="auto">
          <a:xfrm>
            <a:off x="5547225" y="4275185"/>
            <a:ext cx="6096071" cy="2631475"/>
          </a:xfrm>
          <a:prstGeom prst="rect">
            <a:avLst/>
          </a:prstGeom>
        </p:spPr>
        <p:txBody>
          <a:bodyPr>
            <a:spAutoFit/>
          </a:bodyPr>
          <a:lstStyle/>
          <a:p>
            <a:pPr marR="91440" indent="455295">
              <a:lnSpc>
                <a:spcPct val="100000"/>
              </a:lnSpc>
              <a:spcAft>
                <a:spcPts val="800"/>
              </a:spcAft>
              <a:defRPr/>
            </a:pPr>
            <a:r>
              <a:rPr lang="ru-RU" sz="1600">
                <a:solidFill>
                  <a:schemeClr val="accent2">
                    <a:lumMod val="75000"/>
                  </a:schemeClr>
                </a:solidFill>
                <a:latin typeface="Arial"/>
                <a:ea typeface="Times New Roman"/>
                <a:cs typeface="Arial"/>
              </a:rPr>
              <a:t>Название Ардатов связано с легендой о проводнике </a:t>
            </a:r>
            <a:r>
              <a:rPr lang="ru-RU" sz="1600">
                <a:solidFill>
                  <a:schemeClr val="accent2">
                    <a:lumMod val="75000"/>
                  </a:schemeClr>
                </a:solidFill>
                <a:latin typeface="Arial"/>
                <a:ea typeface="Times New Roman"/>
                <a:cs typeface="Arial"/>
              </a:rPr>
              <a:t>Ардатке</a:t>
            </a:r>
            <a:r>
              <a:rPr lang="ru-RU" sz="1600">
                <a:solidFill>
                  <a:schemeClr val="accent2">
                    <a:lumMod val="75000"/>
                  </a:schemeClr>
                </a:solidFill>
                <a:latin typeface="Arial"/>
                <a:ea typeface="Times New Roman"/>
                <a:cs typeface="Arial"/>
              </a:rPr>
              <a:t>, который провёл войска Ивана Грозного через леса и получил за это мордовское селение, которое назвали </a:t>
            </a:r>
            <a:r>
              <a:rPr lang="ru-RU" sz="1600">
                <a:solidFill>
                  <a:schemeClr val="accent2">
                    <a:lumMod val="75000"/>
                  </a:schemeClr>
                </a:solidFill>
                <a:latin typeface="Arial"/>
                <a:ea typeface="Times New Roman"/>
                <a:cs typeface="Arial"/>
              </a:rPr>
              <a:t>Ордатовой</a:t>
            </a:r>
            <a:r>
              <a:rPr lang="ru-RU" sz="1600">
                <a:solidFill>
                  <a:schemeClr val="accent2">
                    <a:lumMod val="75000"/>
                  </a:schemeClr>
                </a:solidFill>
                <a:latin typeface="Arial"/>
                <a:ea typeface="Times New Roman"/>
                <a:cs typeface="Arial"/>
              </a:rPr>
              <a:t> деревней (впоследствии стала дворцовым селом). </a:t>
            </a:r>
            <a:r>
              <a:rPr lang="ru-RU" sz="1600">
                <a:solidFill>
                  <a:schemeClr val="accent2">
                    <a:lumMod val="75000"/>
                  </a:schemeClr>
                </a:solidFill>
                <a:latin typeface="Arial"/>
                <a:ea typeface="Times New Roman"/>
                <a:cs typeface="Arial"/>
              </a:rPr>
              <a:t>Ордатова</a:t>
            </a:r>
            <a:r>
              <a:rPr lang="ru-RU" sz="1600">
                <a:solidFill>
                  <a:schemeClr val="accent2">
                    <a:lumMod val="75000"/>
                  </a:schemeClr>
                </a:solidFill>
                <a:latin typeface="Arial"/>
                <a:ea typeface="Times New Roman"/>
                <a:cs typeface="Arial"/>
              </a:rPr>
              <a:t> деревня впервые встречается в «</a:t>
            </a:r>
            <a:r>
              <a:rPr lang="ru-RU" sz="1600">
                <a:solidFill>
                  <a:schemeClr val="accent2">
                    <a:lumMod val="75000"/>
                  </a:schemeClr>
                </a:solidFill>
                <a:latin typeface="Arial"/>
                <a:ea typeface="Times New Roman"/>
                <a:cs typeface="Arial"/>
              </a:rPr>
              <a:t>Арзамасских</a:t>
            </a:r>
            <a:r>
              <a:rPr lang="ru-RU" sz="1600">
                <a:solidFill>
                  <a:schemeClr val="accent2">
                    <a:lumMod val="75000"/>
                  </a:schemeClr>
                </a:solidFill>
                <a:latin typeface="Arial"/>
                <a:ea typeface="Times New Roman"/>
                <a:cs typeface="Arial"/>
              </a:rPr>
              <a:t> поместных актах» за 1578 год.</a:t>
            </a:r>
            <a:endParaRPr sz="1600"/>
          </a:p>
          <a:p>
            <a:pPr>
              <a:lnSpc>
                <a:spcPct val="100000"/>
              </a:lnSpc>
              <a:defRPr/>
            </a:pPr>
            <a:r>
              <a:rPr lang="ru-RU" sz="1600">
                <a:solidFill>
                  <a:schemeClr val="accent2">
                    <a:lumMod val="75000"/>
                  </a:schemeClr>
                </a:solidFill>
                <a:latin typeface="Arial"/>
                <a:ea typeface="Times New Roman"/>
                <a:cs typeface="Arial"/>
              </a:rPr>
              <a:t>Местные историки предположили дату основания Ардатова — 1552 год, когда через земли, на которых стоит нынешний посёлок, прошло войско Ивана Грозного и разгромило Казанское ханство.</a:t>
            </a:r>
            <a:endParaRPr sz="1600">
              <a:solidFill>
                <a:schemeClr val="accent2">
                  <a:lumMod val="75000"/>
                </a:schemeClr>
              </a:solidFill>
              <a:latin typeface="Arial"/>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89683790" name="Объект 2"/>
          <p:cNvSpPr>
            <a:spLocks noGrp="1"/>
          </p:cNvSpPr>
          <p:nvPr>
            <p:ph idx="1"/>
          </p:nvPr>
        </p:nvSpPr>
        <p:spPr bwMode="auto">
          <a:xfrm>
            <a:off x="2658707" y="404663"/>
            <a:ext cx="8208910" cy="460647"/>
          </a:xfrm>
        </p:spPr>
        <p:txBody>
          <a:bodyPr/>
          <a:lstStyle/>
          <a:p>
            <a:pPr algn="ctr">
              <a:defRPr/>
            </a:pPr>
            <a:r>
              <a:rPr lang="ru-RU" sz="2800" b="1">
                <a:solidFill>
                  <a:schemeClr val="accent2">
                    <a:lumMod val="75000"/>
                  </a:schemeClr>
                </a:solidFill>
              </a:rPr>
              <a:t>Ключевые особенности квеста</a:t>
            </a:r>
            <a:endParaRPr sz="2800" b="1">
              <a:solidFill>
                <a:schemeClr val="accent2">
                  <a:lumMod val="75000"/>
                </a:schemeClr>
              </a:solidFill>
            </a:endParaRPr>
          </a:p>
        </p:txBody>
      </p:sp>
      <p:sp>
        <p:nvSpPr>
          <p:cNvPr id="1540467991" name="Content Placeholder 2"/>
          <p:cNvSpPr>
            <a:spLocks noGrp="1"/>
          </p:cNvSpPr>
          <p:nvPr>
            <p:ph idx="10"/>
          </p:nvPr>
        </p:nvSpPr>
        <p:spPr bwMode="auto">
          <a:xfrm>
            <a:off x="2845428" y="1844824"/>
            <a:ext cx="8750763" cy="4147864"/>
          </a:xfrm>
          <a:prstGeom prst="rect">
            <a:avLst/>
          </a:prstGeom>
        </p:spPr>
        <p:txBody>
          <a:bodyPr lIns="396000" anchor="t"/>
          <a:lstStyle>
            <a:lvl1pPr marL="0" indent="0">
              <a:buNone/>
              <a:defRPr sz="1400">
                <a:solidFill>
                  <a:schemeClr val="tx1">
                    <a:lumMod val="75000"/>
                    <a:lumOff val="25000"/>
                  </a:schemeClr>
                </a:solidFill>
              </a:defRPr>
            </a:lvl1pPr>
          </a:lstStyle>
          <a:p>
            <a:pPr lvl="0">
              <a:lnSpc>
                <a:spcPct val="114999"/>
              </a:lnSpc>
              <a:defRPr/>
            </a:pPr>
            <a:r>
              <a:rPr lang="ru-RU" sz="2000" b="0" i="0" u="none" strike="noStrike" cap="none" spc="0">
                <a:solidFill>
                  <a:schemeClr val="accent2">
                    <a:lumMod val="75000"/>
                  </a:schemeClr>
                </a:solidFill>
                <a:latin typeface="Arial"/>
                <a:ea typeface="Times New Roman"/>
                <a:cs typeface="Arial"/>
              </a:rPr>
              <a:t>Участники квеста на каждом этапе получают фрагмент пазла. </a:t>
            </a:r>
            <a:endParaRPr sz="2000" b="0" i="0" u="none" strike="noStrike" cap="none" spc="0">
              <a:solidFill>
                <a:schemeClr val="accent2">
                  <a:lumMod val="75000"/>
                </a:schemeClr>
              </a:solidFill>
              <a:latin typeface="Times New Roman"/>
              <a:cs typeface="Times New Roman"/>
            </a:endParaRPr>
          </a:p>
          <a:p>
            <a:pPr lvl="0">
              <a:lnSpc>
                <a:spcPct val="114999"/>
              </a:lnSpc>
              <a:defRPr/>
            </a:pPr>
            <a:r>
              <a:rPr lang="ru-RU" sz="2000" b="0" i="0" u="none" strike="noStrike" cap="none" spc="0">
                <a:solidFill>
                  <a:schemeClr val="accent2">
                    <a:lumMod val="75000"/>
                  </a:schemeClr>
                </a:solidFill>
                <a:latin typeface="Arial"/>
                <a:ea typeface="Times New Roman"/>
                <a:cs typeface="Arial"/>
              </a:rPr>
              <a:t>Финалом квеста станет сбор участниками большого пазла с изображением р.п. Ардатов, в итоге они получают его в подарок.</a:t>
            </a:r>
            <a:endParaRPr sz="2000">
              <a:solidFill>
                <a:schemeClr val="accent2">
                  <a:lumMod val="75000"/>
                </a:schemeClr>
              </a:solidFill>
              <a:latin typeface="Arial"/>
              <a:cs typeface="Arial"/>
            </a:endParaRPr>
          </a:p>
          <a:p>
            <a:pPr>
              <a:defRPr/>
            </a:pPr>
            <a:endParaRPr/>
          </a:p>
        </p:txBody>
      </p:sp>
      <p:sp>
        <p:nvSpPr>
          <p:cNvPr id="1948091929" name="Прямоугольник 5"/>
          <p:cNvSpPr/>
          <p:nvPr/>
        </p:nvSpPr>
        <p:spPr bwMode="auto">
          <a:xfrm>
            <a:off x="5447927" y="1282535"/>
            <a:ext cx="6748643" cy="365795"/>
          </a:xfrm>
          <a:prstGeom prst="rect">
            <a:avLst/>
          </a:prstGeom>
        </p:spPr>
        <p:txBody>
          <a:bodyPr wrap="square">
            <a:spAutoFit/>
          </a:bodyPr>
          <a:lstStyle/>
          <a:p>
            <a:pPr>
              <a:defRPr/>
            </a:pPr>
            <a:endParaRPr/>
          </a:p>
        </p:txBody>
      </p:sp>
      <p:pic>
        <p:nvPicPr>
          <p:cNvPr id="729678383" name=""/>
          <p:cNvPicPr>
            <a:picLocks noChangeAspect="1"/>
          </p:cNvPicPr>
          <p:nvPr/>
        </p:nvPicPr>
        <p:blipFill>
          <a:blip r:embed="rId2"/>
          <a:stretch/>
        </p:blipFill>
        <p:spPr bwMode="auto">
          <a:xfrm>
            <a:off x="9720718" y="-34800"/>
            <a:ext cx="2543175" cy="1800225"/>
          </a:xfrm>
          <a:prstGeom prst="rect">
            <a:avLst/>
          </a:prstGeom>
        </p:spPr>
      </p:pic>
      <p:pic>
        <p:nvPicPr>
          <p:cNvPr id="1004519227" name=""/>
          <p:cNvPicPr>
            <a:picLocks noChangeAspect="1"/>
          </p:cNvPicPr>
          <p:nvPr/>
        </p:nvPicPr>
        <p:blipFill>
          <a:blip r:embed="rId3"/>
          <a:stretch/>
        </p:blipFill>
        <p:spPr bwMode="auto">
          <a:xfrm flipH="0" flipV="0">
            <a:off x="8822934" y="4305821"/>
            <a:ext cx="3373637" cy="2629842"/>
          </a:xfrm>
          <a:prstGeom prst="rect">
            <a:avLst/>
          </a:prstGeom>
        </p:spPr>
      </p:pic>
      <p:pic>
        <p:nvPicPr>
          <p:cNvPr id="875408457" name=""/>
          <p:cNvPicPr>
            <a:picLocks noChangeAspect="1"/>
          </p:cNvPicPr>
          <p:nvPr/>
        </p:nvPicPr>
        <p:blipFill>
          <a:blip r:embed="rId4"/>
          <a:stretch/>
        </p:blipFill>
        <p:spPr bwMode="auto">
          <a:xfrm flipH="0" flipV="0">
            <a:off x="1983287" y="4853835"/>
            <a:ext cx="5008388" cy="200938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Объект 2"/>
          <p:cNvSpPr>
            <a:spLocks noGrp="1"/>
          </p:cNvSpPr>
          <p:nvPr>
            <p:ph idx="1"/>
          </p:nvPr>
        </p:nvSpPr>
        <p:spPr bwMode="auto">
          <a:xfrm flipH="0" flipV="0">
            <a:off x="4327291" y="1584150"/>
            <a:ext cx="7925445" cy="460647"/>
          </a:xfrm>
        </p:spPr>
        <p:txBody>
          <a:bodyPr/>
          <a:lstStyle/>
          <a:p>
            <a:pPr algn="ctr">
              <a:defRPr/>
            </a:pPr>
            <a:r>
              <a:rPr lang="ru-RU" sz="1600">
                <a:solidFill>
                  <a:schemeClr val="accent2">
                    <a:lumMod val="75000"/>
                  </a:schemeClr>
                </a:solidFill>
              </a:rPr>
              <a:t>Для выполнения заданий </a:t>
            </a:r>
            <a:r>
              <a:rPr lang="ru-RU" sz="1600">
                <a:solidFill>
                  <a:schemeClr val="accent2">
                    <a:lumMod val="75000"/>
                  </a:schemeClr>
                </a:solidFill>
              </a:rPr>
              <a:t>квеста</a:t>
            </a:r>
            <a:r>
              <a:rPr lang="ru-RU" sz="1600">
                <a:solidFill>
                  <a:schemeClr val="accent2">
                    <a:lumMod val="75000"/>
                  </a:schemeClr>
                </a:solidFill>
              </a:rPr>
              <a:t> игрокам необходимы планшет или телефон. </a:t>
            </a:r>
            <a:endParaRPr sz="1600">
              <a:solidFill>
                <a:schemeClr val="accent2">
                  <a:lumMod val="75000"/>
                </a:schemeClr>
              </a:solidFill>
            </a:endParaRPr>
          </a:p>
        </p:txBody>
      </p:sp>
      <p:pic>
        <p:nvPicPr>
          <p:cNvPr id="5" name="Объект 4"/>
          <p:cNvPicPr>
            <a:picLocks noChangeAspect="1" noGrp="1"/>
          </p:cNvPicPr>
          <p:nvPr>
            <p:ph idx="10"/>
          </p:nvPr>
        </p:nvPicPr>
        <p:blipFill>
          <a:blip r:embed="rId2"/>
          <a:stretch/>
        </p:blipFill>
        <p:spPr bwMode="auto">
          <a:xfrm>
            <a:off x="57922" y="1708640"/>
            <a:ext cx="4145732" cy="30963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p:spPr>
      </p:pic>
      <p:sp>
        <p:nvSpPr>
          <p:cNvPr id="6" name="Прямоугольник 5"/>
          <p:cNvSpPr/>
          <p:nvPr/>
        </p:nvSpPr>
        <p:spPr bwMode="auto">
          <a:xfrm flipH="0" flipV="0">
            <a:off x="5447927" y="1073640"/>
            <a:ext cx="6754403" cy="4824511"/>
          </a:xfrm>
          <a:prstGeom prst="rect">
            <a:avLst/>
          </a:prstGeom>
        </p:spPr>
        <p:txBody>
          <a:bodyPr wrap="square">
            <a:spAutoFit/>
          </a:bodyPr>
          <a:lstStyle/>
          <a:p>
            <a:pPr marR="91440" lvl="0" indent="455294">
              <a:lnSpc>
                <a:spcPct val="114999"/>
              </a:lnSpc>
              <a:spcAft>
                <a:spcPts val="799"/>
              </a:spcAft>
              <a:defRPr/>
            </a:pPr>
            <a:endParaRPr>
              <a:solidFill>
                <a:schemeClr val="accent2">
                  <a:lumMod val="75000"/>
                </a:schemeClr>
              </a:solidFill>
            </a:endParaRPr>
          </a:p>
          <a:p>
            <a:pPr marR="91440" lvl="0" indent="455294">
              <a:lnSpc>
                <a:spcPct val="114999"/>
              </a:lnSpc>
              <a:spcAft>
                <a:spcPts val="799"/>
              </a:spcAft>
              <a:defRPr/>
            </a:pPr>
            <a:endParaRPr lang="ru-RU" sz="1600">
              <a:solidFill>
                <a:schemeClr val="accent2">
                  <a:lumMod val="75000"/>
                </a:schemeClr>
              </a:solidFill>
              <a:latin typeface="Arial"/>
              <a:ea typeface="Times New Roman"/>
              <a:cs typeface="Arial"/>
            </a:endParaRPr>
          </a:p>
          <a:p>
            <a:pPr marR="91440" lvl="0" indent="455294">
              <a:lnSpc>
                <a:spcPct val="114999"/>
              </a:lnSpc>
              <a:spcAft>
                <a:spcPts val="799"/>
              </a:spcAft>
              <a:defRPr/>
            </a:pPr>
            <a:endParaRPr lang="ru-RU" sz="1600">
              <a:solidFill>
                <a:schemeClr val="accent2">
                  <a:lumMod val="75000"/>
                </a:schemeClr>
              </a:solidFill>
              <a:latin typeface="Arial"/>
              <a:ea typeface="Times New Roman"/>
              <a:cs typeface="Arial"/>
            </a:endParaRPr>
          </a:p>
          <a:p>
            <a:pPr marR="91440" lvl="0" indent="455295">
              <a:lnSpc>
                <a:spcPct val="114999"/>
              </a:lnSpc>
              <a:spcAft>
                <a:spcPts val="800"/>
              </a:spcAft>
              <a:defRPr/>
            </a:pPr>
            <a:r>
              <a:rPr lang="ru-RU" sz="1600">
                <a:solidFill>
                  <a:schemeClr val="accent2">
                    <a:lumMod val="75000"/>
                  </a:schemeClr>
                </a:solidFill>
                <a:latin typeface="Arial"/>
                <a:ea typeface="Times New Roman"/>
                <a:cs typeface="Arial"/>
              </a:rPr>
              <a:t>Участники </a:t>
            </a:r>
            <a:r>
              <a:rPr lang="ru-RU" sz="1600">
                <a:solidFill>
                  <a:schemeClr val="accent2">
                    <a:lumMod val="75000"/>
                  </a:schemeClr>
                </a:solidFill>
                <a:latin typeface="Arial"/>
                <a:ea typeface="Times New Roman"/>
                <a:cs typeface="Arial"/>
              </a:rPr>
              <a:t>квеста</a:t>
            </a:r>
            <a:r>
              <a:rPr lang="ru-RU" sz="1600">
                <a:solidFill>
                  <a:schemeClr val="accent2">
                    <a:lumMod val="75000"/>
                  </a:schemeClr>
                </a:solidFill>
                <a:latin typeface="Arial"/>
                <a:ea typeface="Times New Roman"/>
                <a:cs typeface="Arial"/>
              </a:rPr>
              <a:t> подходят к определенному историческому объекту, получают у организатора с планшета </a:t>
            </a:r>
            <a:r>
              <a:rPr lang="en-US" sz="1600">
                <a:solidFill>
                  <a:schemeClr val="accent2">
                    <a:lumMod val="75000"/>
                  </a:schemeClr>
                </a:solidFill>
                <a:latin typeface="Arial"/>
                <a:ea typeface="Times New Roman"/>
                <a:cs typeface="Arial"/>
              </a:rPr>
              <a:t>Qr</a:t>
            </a:r>
            <a:r>
              <a:rPr lang="ru-RU" sz="1600">
                <a:solidFill>
                  <a:schemeClr val="accent2">
                    <a:lumMod val="75000"/>
                  </a:schemeClr>
                </a:solidFill>
                <a:latin typeface="Arial"/>
                <a:ea typeface="Times New Roman"/>
                <a:cs typeface="Arial"/>
              </a:rPr>
              <a:t>-код на котором находится 4 видео: </a:t>
            </a:r>
            <a:endParaRPr lang="ru-RU" sz="1600">
              <a:solidFill>
                <a:schemeClr val="accent2">
                  <a:lumMod val="75000"/>
                </a:schemeClr>
              </a:solidFill>
              <a:latin typeface="Arial"/>
              <a:ea typeface="Times New Roman"/>
              <a:cs typeface="Arial"/>
            </a:endParaRPr>
          </a:p>
          <a:p>
            <a:pPr lvl="0" algn="l">
              <a:lnSpc>
                <a:spcPct val="150000"/>
              </a:lnSpc>
              <a:spcBef>
                <a:spcPts val="0"/>
              </a:spcBef>
              <a:defRPr/>
            </a:pPr>
            <a:r>
              <a:rPr lang="ru-RU" sz="1600">
                <a:solidFill>
                  <a:schemeClr val="accent2">
                    <a:lumMod val="75000"/>
                  </a:schemeClr>
                </a:solidFill>
                <a:latin typeface="Arial"/>
                <a:ea typeface="Times New Roman"/>
                <a:cs typeface="Arial"/>
              </a:rPr>
              <a:t>        1.</a:t>
            </a:r>
            <a:r>
              <a:rPr lang="ru-RU" sz="1600">
                <a:solidFill>
                  <a:schemeClr val="accent2">
                    <a:lumMod val="75000"/>
                  </a:schemeClr>
                </a:solidFill>
                <a:latin typeface="Arial"/>
                <a:ea typeface="Times New Roman"/>
                <a:cs typeface="Arial"/>
              </a:rPr>
              <a:t>	</a:t>
            </a:r>
            <a:r>
              <a:rPr sz="1600" b="0" i="0" u="none">
                <a:solidFill>
                  <a:schemeClr val="accent2">
                    <a:lumMod val="75000"/>
                  </a:schemeClr>
                </a:solidFill>
                <a:latin typeface="Arial"/>
                <a:ea typeface="Times New Roman"/>
                <a:cs typeface="Arial"/>
              </a:rPr>
              <a:t>Вопрос о значимом объекте родного поселка</a:t>
            </a:r>
            <a:r>
              <a:rPr lang="ru-RU" sz="1600">
                <a:solidFill>
                  <a:schemeClr val="accent2">
                    <a:lumMod val="75000"/>
                  </a:schemeClr>
                </a:solidFill>
                <a:latin typeface="Arial"/>
                <a:cs typeface="Arial"/>
              </a:rPr>
              <a:t>.</a:t>
            </a:r>
            <a:endParaRPr sz="1600">
              <a:solidFill>
                <a:schemeClr val="accent2">
                  <a:lumMod val="75000"/>
                </a:schemeClr>
              </a:solidFill>
              <a:latin typeface="Arial"/>
              <a:cs typeface="Arial"/>
            </a:endParaRPr>
          </a:p>
          <a:p>
            <a:pPr marR="91440" lvl="0" indent="455295" algn="l">
              <a:lnSpc>
                <a:spcPct val="150000"/>
              </a:lnSpc>
              <a:spcBef>
                <a:spcPts val="0"/>
              </a:spcBef>
              <a:spcAft>
                <a:spcPts val="800"/>
              </a:spcAft>
              <a:defRPr/>
            </a:pPr>
            <a:r>
              <a:rPr lang="ru-RU" sz="1600">
                <a:solidFill>
                  <a:schemeClr val="accent2">
                    <a:lumMod val="75000"/>
                  </a:schemeClr>
                </a:solidFill>
                <a:latin typeface="Arial"/>
                <a:ea typeface="Times New Roman"/>
                <a:cs typeface="Arial"/>
              </a:rPr>
              <a:t>2.	Правильный ответ.</a:t>
            </a:r>
            <a:endParaRPr>
              <a:solidFill>
                <a:schemeClr val="accent2">
                  <a:lumMod val="75000"/>
                </a:schemeClr>
              </a:solidFill>
            </a:endParaRPr>
          </a:p>
          <a:p>
            <a:pPr marR="91440" lvl="0" indent="455295" algn="l">
              <a:lnSpc>
                <a:spcPct val="150000"/>
              </a:lnSpc>
              <a:spcBef>
                <a:spcPts val="0"/>
              </a:spcBef>
              <a:spcAft>
                <a:spcPts val="800"/>
              </a:spcAft>
              <a:defRPr/>
            </a:pPr>
            <a:r>
              <a:rPr lang="ru-RU" sz="1600">
                <a:solidFill>
                  <a:schemeClr val="accent2">
                    <a:lumMod val="75000"/>
                  </a:schemeClr>
                </a:solidFill>
                <a:latin typeface="Arial"/>
                <a:ea typeface="Times New Roman"/>
                <a:cs typeface="Arial"/>
              </a:rPr>
              <a:t>3.	Историческая справка.</a:t>
            </a:r>
            <a:endParaRPr>
              <a:solidFill>
                <a:schemeClr val="accent2">
                  <a:lumMod val="75000"/>
                </a:schemeClr>
              </a:solidFill>
            </a:endParaRPr>
          </a:p>
          <a:p>
            <a:pPr marR="91440" lvl="0" indent="455295" algn="l">
              <a:lnSpc>
                <a:spcPct val="150000"/>
              </a:lnSpc>
              <a:spcBef>
                <a:spcPts val="0"/>
              </a:spcBef>
              <a:spcAft>
                <a:spcPts val="800"/>
              </a:spcAft>
              <a:defRPr/>
            </a:pPr>
            <a:r>
              <a:rPr lang="ru-RU" sz="1600">
                <a:solidFill>
                  <a:schemeClr val="accent2">
                    <a:lumMod val="75000"/>
                  </a:schemeClr>
                </a:solidFill>
                <a:latin typeface="Arial"/>
                <a:ea typeface="Times New Roman"/>
                <a:cs typeface="Arial"/>
              </a:rPr>
              <a:t>4.	Дальнейший путь.</a:t>
            </a:r>
            <a:endParaRPr>
              <a:solidFill>
                <a:schemeClr val="accent2">
                  <a:lumMod val="75000"/>
                </a:schemeClr>
              </a:solidFill>
            </a:endParaRPr>
          </a:p>
          <a:p>
            <a:pPr lvl="0">
              <a:lnSpc>
                <a:spcPct val="114999"/>
              </a:lnSpc>
              <a:defRPr/>
            </a:pPr>
            <a:r>
              <a:rPr lang="ru-RU" sz="1600">
                <a:solidFill>
                  <a:schemeClr val="accent2">
                    <a:lumMod val="75000"/>
                  </a:schemeClr>
                </a:solidFill>
                <a:latin typeface="Arial"/>
                <a:ea typeface="Times New Roman"/>
                <a:cs typeface="Arial"/>
              </a:rPr>
              <a:t>На весь </a:t>
            </a:r>
            <a:r>
              <a:rPr lang="ru-RU" sz="1600">
                <a:solidFill>
                  <a:schemeClr val="accent2">
                    <a:lumMod val="75000"/>
                  </a:schemeClr>
                </a:solidFill>
                <a:latin typeface="Arial"/>
                <a:ea typeface="Times New Roman"/>
                <a:cs typeface="Arial"/>
              </a:rPr>
              <a:t>квест</a:t>
            </a:r>
            <a:r>
              <a:rPr lang="ru-RU" sz="1600">
                <a:solidFill>
                  <a:schemeClr val="accent2">
                    <a:lumMod val="75000"/>
                  </a:schemeClr>
                </a:solidFill>
                <a:latin typeface="Arial"/>
                <a:ea typeface="Times New Roman"/>
                <a:cs typeface="Arial"/>
              </a:rPr>
              <a:t> у участников будет 5 подсказок, которыми они смогут воспользоваться, сказав организатору кодовое слово – "Совет".</a:t>
            </a:r>
            <a:endParaRPr lang="ru-RU" sz="1600">
              <a:solidFill>
                <a:schemeClr val="accent2">
                  <a:lumMod val="75000"/>
                </a:schemeClr>
              </a:solidFill>
              <a:latin typeface="Arial"/>
              <a:ea typeface="Times New Roman"/>
              <a:cs typeface="Arial"/>
            </a:endParaRPr>
          </a:p>
          <a:p>
            <a:pPr lvl="0">
              <a:lnSpc>
                <a:spcPct val="114999"/>
              </a:lnSpc>
              <a:defRPr/>
            </a:pPr>
            <a:endParaRPr lang="ru-RU" sz="1600">
              <a:solidFill>
                <a:schemeClr val="accent2">
                  <a:lumMod val="75000"/>
                </a:schemeClr>
              </a:solidFill>
              <a:latin typeface="Arial"/>
              <a:cs typeface="Arial"/>
            </a:endParaRPr>
          </a:p>
        </p:txBody>
      </p:sp>
      <p:sp>
        <p:nvSpPr>
          <p:cNvPr id="7" name="Прямоугольник 6"/>
          <p:cNvSpPr/>
          <p:nvPr/>
        </p:nvSpPr>
        <p:spPr bwMode="auto">
          <a:xfrm>
            <a:off x="4871863" y="5347860"/>
            <a:ext cx="6552835" cy="335315"/>
          </a:xfrm>
          <a:prstGeom prst="rect">
            <a:avLst/>
          </a:prstGeom>
        </p:spPr>
        <p:txBody>
          <a:bodyPr wrap="square">
            <a:spAutoFit/>
          </a:bodyPr>
          <a:lstStyle/>
          <a:p>
            <a:pPr>
              <a:defRPr/>
            </a:pPr>
            <a:endParaRPr lang="ru-RU" sz="1600">
              <a:solidFill>
                <a:schemeClr val="accent2">
                  <a:lumMod val="75000"/>
                </a:schemeClr>
              </a:solidFill>
              <a:latin typeface="Arial"/>
              <a:cs typeface="Arial"/>
            </a:endParaRPr>
          </a:p>
        </p:txBody>
      </p:sp>
      <p:sp>
        <p:nvSpPr>
          <p:cNvPr id="1506694066" name=""/>
          <p:cNvSpPr txBox="1"/>
          <p:nvPr/>
        </p:nvSpPr>
        <p:spPr bwMode="auto">
          <a:xfrm flipH="0" flipV="0">
            <a:off x="2078333" y="330729"/>
            <a:ext cx="4251318" cy="518195"/>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lang="ru-RU" sz="2800" b="1">
                <a:solidFill>
                  <a:schemeClr val="accent2">
                    <a:lumMod val="75000"/>
                  </a:schemeClr>
                </a:solidFill>
              </a:rPr>
              <a:t>Механика реализации:</a:t>
            </a:r>
            <a:endParaRPr/>
          </a:p>
        </p:txBody>
      </p:sp>
      <p:sp>
        <p:nvSpPr>
          <p:cNvPr id="833803132" name=""/>
          <p:cNvSpPr txBox="1"/>
          <p:nvPr/>
        </p:nvSpPr>
        <p:spPr bwMode="auto">
          <a:xfrm flipH="0" flipV="0">
            <a:off x="2180342" y="5858527"/>
            <a:ext cx="3948342" cy="640115"/>
          </a:xfrm>
          <a:prstGeom prst="rect">
            <a:avLst/>
          </a:prstGeom>
          <a:noFill/>
        </p:spPr>
        <p:txBody>
          <a:bodyPr vertOverflow="overflow" horzOverflow="overflow" vert="horz" wrap="none" lIns="91440" tIns="45720" rIns="91440" bIns="45720" numCol="1" spcCol="0" rtlCol="0" fromWordArt="0" anchor="t" anchorCtr="0" forceAA="0" upright="0" compatLnSpc="0">
            <a:spAutoFit/>
          </a:bodyPr>
          <a:p>
            <a:pPr>
              <a:defRPr/>
            </a:pPr>
            <a:r>
              <a:rPr lang="ru-RU">
                <a:solidFill>
                  <a:schemeClr val="accent2">
                    <a:lumMod val="75000"/>
                  </a:schemeClr>
                </a:solidFill>
              </a:rPr>
              <a:t>Целевая аудитория:10+</a:t>
            </a:r>
            <a:endParaRPr>
              <a:solidFill>
                <a:schemeClr val="accent2">
                  <a:lumMod val="75000"/>
                </a:schemeClr>
              </a:solidFill>
            </a:endParaRPr>
          </a:p>
          <a:p>
            <a:pPr>
              <a:defRPr/>
            </a:pPr>
            <a:r>
              <a:rPr lang="ru-RU">
                <a:solidFill>
                  <a:schemeClr val="accent2">
                    <a:lumMod val="75000"/>
                  </a:schemeClr>
                </a:solidFill>
              </a:rPr>
              <a:t>Продолжительность квеста: 3 часа</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flipH="0" flipV="0">
            <a:off x="2159562" y="0"/>
            <a:ext cx="10032436" cy="714375"/>
          </a:xfrm>
        </p:spPr>
        <p:txBody>
          <a:bodyPr/>
          <a:lstStyle/>
          <a:p>
            <a:pPr>
              <a:defRPr/>
            </a:pPr>
            <a:r>
              <a:rPr lang="ru-RU" sz="2800">
                <a:solidFill>
                  <a:schemeClr val="accent2">
                    <a:lumMod val="75000"/>
                  </a:schemeClr>
                </a:solidFill>
              </a:rPr>
              <a:t>Маршрут квеста</a:t>
            </a:r>
            <a:endParaRPr lang="ru-RU" sz="2800">
              <a:solidFill>
                <a:schemeClr val="accent2">
                  <a:lumMod val="75000"/>
                </a:schemeClr>
              </a:solidFill>
            </a:endParaRPr>
          </a:p>
        </p:txBody>
      </p:sp>
      <p:pic>
        <p:nvPicPr>
          <p:cNvPr id="9" name="Объект 8"/>
          <p:cNvPicPr>
            <a:picLocks noChangeAspect="1" noGrp="1"/>
          </p:cNvPicPr>
          <p:nvPr>
            <p:ph idx="10"/>
          </p:nvPr>
        </p:nvPicPr>
        <p:blipFill>
          <a:blip r:embed="rId2"/>
          <a:srcRect l="15533" t="17105" r="3884" b="8866"/>
          <a:stretch/>
        </p:blipFill>
        <p:spPr bwMode="auto">
          <a:xfrm flipH="0" flipV="0">
            <a:off x="2885312" y="745729"/>
            <a:ext cx="8093490" cy="5948227"/>
          </a:xfrm>
          <a:prstGeom prst="rect">
            <a:avLst/>
          </a:prstGeom>
          <a:ln>
            <a:solidFill>
              <a:srgbClr val="C00000"/>
            </a:solidFill>
          </a:ln>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670851322" name="Объект 2"/>
          <p:cNvSpPr>
            <a:spLocks noGrp="1"/>
          </p:cNvSpPr>
          <p:nvPr>
            <p:ph idx="1"/>
          </p:nvPr>
        </p:nvSpPr>
        <p:spPr bwMode="auto">
          <a:xfrm>
            <a:off x="2711623" y="404663"/>
            <a:ext cx="8208910" cy="460647"/>
          </a:xfrm>
        </p:spPr>
        <p:txBody>
          <a:bodyPr/>
          <a:lstStyle/>
          <a:p>
            <a:pPr algn="ctr">
              <a:defRPr/>
            </a:pPr>
            <a:r>
              <a:rPr lang="ru-RU" sz="2800" b="1">
                <a:solidFill>
                  <a:schemeClr val="accent2">
                    <a:lumMod val="75000"/>
                  </a:schemeClr>
                </a:solidFill>
              </a:rPr>
              <a:t>Описание заданий квеста </a:t>
            </a:r>
            <a:endParaRPr sz="2800" b="1">
              <a:solidFill>
                <a:schemeClr val="accent2">
                  <a:lumMod val="75000"/>
                </a:schemeClr>
              </a:solidFill>
            </a:endParaRPr>
          </a:p>
        </p:txBody>
      </p:sp>
      <p:sp>
        <p:nvSpPr>
          <p:cNvPr id="2134064235" name="Content Placeholder 2"/>
          <p:cNvSpPr>
            <a:spLocks noGrp="1"/>
          </p:cNvSpPr>
          <p:nvPr>
            <p:ph idx="10"/>
          </p:nvPr>
        </p:nvSpPr>
        <p:spPr bwMode="auto">
          <a:xfrm>
            <a:off x="2584469" y="918420"/>
            <a:ext cx="8750763" cy="4147864"/>
          </a:xfrm>
          <a:prstGeom prst="rect">
            <a:avLst/>
          </a:prstGeom>
        </p:spPr>
        <p:txBody>
          <a:bodyPr lIns="396000" anchor="t"/>
          <a:lstStyle>
            <a:lvl1pPr marL="0" indent="0">
              <a:buNone/>
              <a:defRPr sz="1400">
                <a:solidFill>
                  <a:schemeClr val="tx1">
                    <a:lumMod val="75000"/>
                    <a:lumOff val="25000"/>
                  </a:schemeClr>
                </a:solidFill>
              </a:defRPr>
            </a:lvl1pPr>
          </a:lstStyle>
          <a:p>
            <a:pPr>
              <a:defRPr/>
            </a:pPr>
            <a:r>
              <a:rPr lang="ru-RU" sz="1800"/>
              <a:t>           </a:t>
            </a:r>
            <a:r>
              <a:rPr sz="1800" b="0" i="0" u="none">
                <a:solidFill>
                  <a:schemeClr val="accent2">
                    <a:lumMod val="75000"/>
                  </a:schemeClr>
                </a:solidFill>
                <a:latin typeface="Times New Roman"/>
                <a:ea typeface="Times New Roman"/>
                <a:cs typeface="Times New Roman"/>
              </a:rPr>
              <a:t>Муниципальное бюджетное общеобразовательное учреждение</a:t>
            </a:r>
            <a:endParaRPr sz="1800" b="0" i="0" u="none">
              <a:solidFill>
                <a:schemeClr val="accent2">
                  <a:lumMod val="75000"/>
                </a:schemeClr>
              </a:solidFill>
              <a:latin typeface="Times New Roman"/>
              <a:ea typeface="Times New Roman"/>
              <a:cs typeface="Times New Roman"/>
            </a:endParaRPr>
          </a:p>
          <a:p>
            <a:pPr>
              <a:defRPr/>
            </a:pPr>
            <a:r>
              <a:rPr sz="1800" b="0" i="0" u="none">
                <a:solidFill>
                  <a:schemeClr val="accent2">
                    <a:lumMod val="75000"/>
                  </a:schemeClr>
                </a:solidFill>
                <a:latin typeface="Times New Roman"/>
                <a:ea typeface="Times New Roman"/>
                <a:cs typeface="Times New Roman"/>
              </a:rPr>
              <a:t> </a:t>
            </a:r>
            <a:r>
              <a:rPr lang="ru-RU" sz="1800" b="0" i="0" u="none">
                <a:solidFill>
                  <a:schemeClr val="accent2">
                    <a:lumMod val="75000"/>
                  </a:schemeClr>
                </a:solidFill>
                <a:latin typeface="Times New Roman"/>
                <a:ea typeface="Times New Roman"/>
                <a:cs typeface="Times New Roman"/>
              </a:rPr>
              <a:t>                                       </a:t>
            </a:r>
            <a:r>
              <a:rPr sz="1800" b="0" i="0" u="none">
                <a:solidFill>
                  <a:schemeClr val="accent2">
                    <a:lumMod val="75000"/>
                  </a:schemeClr>
                </a:solidFill>
                <a:latin typeface="Times New Roman"/>
                <a:ea typeface="Times New Roman"/>
                <a:cs typeface="Times New Roman"/>
              </a:rPr>
              <a:t>"Ардатовская средняя школа №1."</a:t>
            </a:r>
            <a:endParaRPr sz="1800" b="0" i="0" u="none">
              <a:solidFill>
                <a:schemeClr val="accent2">
                  <a:lumMod val="75000"/>
                </a:schemeClr>
              </a:solidFill>
              <a:latin typeface="Times New Roman"/>
              <a:ea typeface="Times New Roman"/>
              <a:cs typeface="Times New Roman"/>
            </a:endParaRPr>
          </a:p>
          <a:p>
            <a:pPr>
              <a:defRPr/>
            </a:pPr>
            <a:r>
              <a:rPr sz="1800" b="0" i="0" u="none">
                <a:solidFill>
                  <a:schemeClr val="accent2">
                    <a:lumMod val="75000"/>
                  </a:schemeClr>
                </a:solidFill>
                <a:latin typeface="Times New Roman"/>
                <a:ea typeface="Times New Roman"/>
                <a:cs typeface="Times New Roman"/>
              </a:rPr>
              <a:t> </a:t>
            </a:r>
            <a:endParaRPr sz="1800" b="0" i="0" u="none">
              <a:solidFill>
                <a:schemeClr val="accent2">
                  <a:lumMod val="75000"/>
                </a:schemeClr>
              </a:solidFill>
              <a:latin typeface="Times New Roman"/>
              <a:ea typeface="Times New Roman"/>
              <a:cs typeface="Times New Roman"/>
            </a:endParaRPr>
          </a:p>
          <a:p>
            <a:pPr>
              <a:defRPr/>
            </a:pPr>
            <a:r>
              <a:rPr sz="1800" b="0" i="0" u="none">
                <a:solidFill>
                  <a:schemeClr val="accent2">
                    <a:lumMod val="75000"/>
                  </a:schemeClr>
                </a:solidFill>
                <a:latin typeface="Times New Roman"/>
                <a:ea typeface="Times New Roman"/>
                <a:cs typeface="Times New Roman"/>
              </a:rPr>
              <a:t>Описание - Идея создания начального женского училища принадлежит члену земского собрания Бабенышеву в 1872 году. В начале школа №1 состояла из двух классов: 120 учеников в одном классе и два учителя в одном помещении! В 1884 году было подыскано новое деревянное здание для школы. За свою историю школа несколько раз меняла название.</a:t>
            </a:r>
            <a:endParaRPr sz="1800">
              <a:solidFill>
                <a:schemeClr val="accent2">
                  <a:lumMod val="75000"/>
                </a:schemeClr>
              </a:solidFill>
            </a:endParaRPr>
          </a:p>
          <a:p>
            <a:pPr>
              <a:defRPr/>
            </a:pPr>
            <a:endParaRPr sz="1800">
              <a:solidFill>
                <a:schemeClr val="accent2">
                  <a:lumMod val="75000"/>
                </a:schemeClr>
              </a:solidFill>
            </a:endParaRPr>
          </a:p>
          <a:p>
            <a:pPr>
              <a:defRPr/>
            </a:pPr>
            <a:r>
              <a:rPr sz="1800" b="0" i="0" u="none">
                <a:solidFill>
                  <a:schemeClr val="accent2">
                    <a:lumMod val="75000"/>
                  </a:schemeClr>
                </a:solidFill>
                <a:latin typeface="Times New Roman"/>
                <a:ea typeface="Times New Roman"/>
                <a:cs typeface="Times New Roman"/>
              </a:rPr>
              <a:t>Вопрос – А теперь, вопрос: сколько лет этой школе?</a:t>
            </a:r>
            <a:endParaRPr sz="1800">
              <a:solidFill>
                <a:schemeClr val="accent2">
                  <a:lumMod val="75000"/>
                </a:schemeClr>
              </a:solidFill>
            </a:endParaRPr>
          </a:p>
          <a:p>
            <a:pPr>
              <a:defRPr/>
            </a:pPr>
            <a:endParaRPr sz="1800">
              <a:solidFill>
                <a:schemeClr val="accent2">
                  <a:lumMod val="75000"/>
                </a:schemeClr>
              </a:solidFill>
            </a:endParaRPr>
          </a:p>
          <a:p>
            <a:pPr>
              <a:defRPr/>
            </a:pPr>
            <a:r>
              <a:rPr sz="1800" b="0" i="0" u="none">
                <a:solidFill>
                  <a:schemeClr val="accent2">
                    <a:lumMod val="75000"/>
                  </a:schemeClr>
                </a:solidFill>
                <a:latin typeface="Times New Roman"/>
                <a:ea typeface="Times New Roman"/>
                <a:cs typeface="Times New Roman"/>
              </a:rPr>
              <a:t>Ответ – Школе 28 октября 2023 года исполнился 151 год!</a:t>
            </a:r>
            <a:endParaRPr sz="1800">
              <a:solidFill>
                <a:schemeClr val="accent2">
                  <a:lumMod val="75000"/>
                </a:schemeClr>
              </a:solidFill>
            </a:endParaRPr>
          </a:p>
          <a:p>
            <a:pPr>
              <a:defRPr/>
            </a:pPr>
            <a:endParaRPr sz="1800">
              <a:solidFill>
                <a:schemeClr val="accent2">
                  <a:lumMod val="75000"/>
                </a:schemeClr>
              </a:solidFill>
            </a:endParaRPr>
          </a:p>
          <a:p>
            <a:pPr>
              <a:defRPr/>
            </a:pPr>
            <a:r>
              <a:rPr sz="1800" b="0" i="0" u="none">
                <a:solidFill>
                  <a:schemeClr val="accent2">
                    <a:lumMod val="75000"/>
                  </a:schemeClr>
                </a:solidFill>
                <a:latin typeface="Times New Roman"/>
                <a:ea typeface="Times New Roman"/>
                <a:cs typeface="Times New Roman"/>
              </a:rPr>
              <a:t>Дальнейший путь – Переходим по геолокации и двигаемся дальше</a:t>
            </a:r>
            <a:endParaRPr sz="1800">
              <a:solidFill>
                <a:schemeClr val="accent2">
                  <a:lumMod val="75000"/>
                </a:schemeClr>
              </a:solidFill>
            </a:endParaRPr>
          </a:p>
          <a:p>
            <a:pPr>
              <a:defRPr/>
            </a:pPr>
            <a:endParaRPr sz="1800">
              <a:solidFill>
                <a:schemeClr val="accent2">
                  <a:lumMod val="75000"/>
                </a:schemeClr>
              </a:solidFill>
            </a:endParaRPr>
          </a:p>
          <a:p>
            <a:pPr>
              <a:defRPr/>
            </a:pPr>
            <a:r>
              <a:rPr sz="1800" b="0" i="0" u="none">
                <a:solidFill>
                  <a:schemeClr val="accent2">
                    <a:lumMod val="75000"/>
                  </a:schemeClr>
                </a:solidFill>
                <a:latin typeface="Times New Roman"/>
                <a:ea typeface="Times New Roman"/>
                <a:cs typeface="Times New Roman"/>
              </a:rPr>
              <a:t>Геолокация</a:t>
            </a:r>
            <a:r>
              <a:rPr lang="ru-RU" sz="1800" b="0" i="0" u="none">
                <a:solidFill>
                  <a:schemeClr val="accent2">
                    <a:lumMod val="75000"/>
                  </a:schemeClr>
                </a:solidFill>
                <a:latin typeface="Times New Roman"/>
                <a:ea typeface="Times New Roman"/>
                <a:cs typeface="Times New Roman"/>
              </a:rPr>
              <a:t> на следующий объект</a:t>
            </a:r>
            <a:r>
              <a:rPr sz="1800" b="0" i="0" u="none">
                <a:solidFill>
                  <a:schemeClr val="accent2">
                    <a:lumMod val="75000"/>
                  </a:schemeClr>
                </a:solidFill>
                <a:latin typeface="Times New Roman"/>
                <a:ea typeface="Times New Roman"/>
                <a:cs typeface="Times New Roman"/>
              </a:rPr>
              <a:t> - </a:t>
            </a:r>
            <a:r>
              <a:rPr lang="ru-RU" sz="1800" b="0" i="0" u="sng">
                <a:solidFill>
                  <a:schemeClr val="accent2">
                    <a:lumMod val="75000"/>
                  </a:schemeClr>
                </a:solidFill>
                <a:latin typeface="Times New Roman"/>
                <a:ea typeface="Times New Roman"/>
                <a:cs typeface="Times New Roman"/>
                <a:hlinkClick r:id="rId2" tooltip="https://yandex.ru/maps/?ll=43.092926%2C55.240004&amp;mode=search&amp;poi%5Bpoint%5D=43.092952%2C55.240026&amp;poi%5Buri%5D=ymapsbm1%3A%2F%2Forg%3Foid%3D39164882221&amp;sctx=ZAAAAAgBEAAaKAoSCcaLhSFyjEVAEWU4ns%2BAnktAEhIJxF4oYDsYsT8RTZ6ymq4noj8iBgABAgMEBSgKOABAg6EBSAFqAnJ1nQHNzEw9oAEAqAEAvQE9elvu6gEA8gEA%2BAEAggKcAWh0dHBzOi8veWFuZGV4LnJ1L21hcHMvP2xsPTQzLjA5MzM3MSUyQzU1LjIzOTQ2NyZtb2RlPXBvaSZwb2klNUJwb2ludCU1RD00My4wOTI5NTIlMkM1NS4yNDAwMjYmcG9pJTVCdXJpJTVEPXltYXBzYm0xJTNBJTJGJTJGb3JnJTNGb2lkJTNEMzkxNjQ4ODIyMjEmej0xNy43MooCAJICAJoCDGRlc2t0b3AtbWFwcw%3D%3D&amp;sll=43.092926%2C55.240004&amp;sspn=0.002299%2C0.001221&amp;text=https%3A%2F%2Fyandex.ru%2Fmaps%2F%3Fll%3D43.093371%252C55.239467%26mode%3Dpoi%26poi%255Bpoint%255D%3D43.092952%252C55.240026%26poi%255Buri%255D%3Dymapsbm1%253A%252F%252Forg%253Foid%253D39164882221%26z%3D17.72&amp;z=18.86"/>
              </a:rPr>
              <a:t>смотрет</a:t>
            </a:r>
            <a:r>
              <a:rPr lang="ru-RU" sz="1800" b="0" i="0" u="sng">
                <a:solidFill>
                  <a:schemeClr val="accent2">
                    <a:lumMod val="75000"/>
                  </a:schemeClr>
                </a:solidFill>
                <a:latin typeface="Times New Roman"/>
                <a:ea typeface="Times New Roman"/>
                <a:cs typeface="Times New Roman"/>
                <a:hlinkClick r:id="rId2" tooltip="https://yandex.ru/maps/?ll=43.092926%2C55.240004&amp;mode=search&amp;poi%5Bpoint%5D=43.092952%2C55.240026&amp;poi%5Buri%5D=ymapsbm1%3A%2F%2Forg%3Foid%3D39164882221&amp;sctx=ZAAAAAgBEAAaKAoSCcaLhSFyjEVAEWU4ns%2BAnktAEhIJxF4oYDsYsT8RTZ6ymq4noj8iBgABAgMEBSgKOABAg6EBSAFqAnJ1nQHNzEw9oAEAqAEAvQE9elvu6gEA8gEA%2BAEAggKcAWh0dHBzOi8veWFuZGV4LnJ1L21hcHMvP2xsPTQzLjA5MzM3MSUyQzU1LjIzOTQ2NyZtb2RlPXBvaSZwb2klNUJwb2ludCU1RD00My4wOTI5NTIlMkM1NS4yNDAwMjYmcG9pJTVCdXJpJTVEPXltYXBzYm0xJTNBJTJGJTJGb3JnJTNGb2lkJTNEMzkxNjQ4ODIyMjEmej0xNy43MooCAJICAJoCDGRlc2t0b3AtbWFwcw%3D%3D&amp;sll=43.092926%2C55.240004&amp;sspn=0.002299%2C0.001221&amp;text=https%3A%2F%2Fyandex.ru%2Fmaps%2F%3Fll%3D43.093371%252C55.239467%26mode%3Dpoi%26poi%255Bpoint%255D%3D43.092952%252C55.240026%26poi%255Buri%255D%3Dymapsbm1%253A%252F%252Forg%253Foid%253D39164882221%26z%3D17.72&amp;z=18.86"/>
              </a:rPr>
              <a:t>ь</a:t>
            </a:r>
            <a:endParaRPr sz="1800">
              <a:solidFill>
                <a:schemeClr val="accent2">
                  <a:lumMod val="75000"/>
                </a:schemeClr>
              </a:solidFill>
            </a:endParaRPr>
          </a:p>
        </p:txBody>
      </p:sp>
      <p:sp>
        <p:nvSpPr>
          <p:cNvPr id="448218458" name="Прямоугольник 5"/>
          <p:cNvSpPr/>
          <p:nvPr/>
        </p:nvSpPr>
        <p:spPr bwMode="auto">
          <a:xfrm>
            <a:off x="5447927" y="1282535"/>
            <a:ext cx="6748643" cy="365795"/>
          </a:xfrm>
          <a:prstGeom prst="rect">
            <a:avLst/>
          </a:prstGeom>
        </p:spPr>
        <p:txBody>
          <a:bodyPr wrap="square">
            <a:spAutoFit/>
          </a:bodyPr>
          <a:lstStyle/>
          <a:p>
            <a:pPr>
              <a:defRPr/>
            </a:pPr>
            <a:endParaRPr/>
          </a:p>
        </p:txBody>
      </p:sp>
      <p:pic>
        <p:nvPicPr>
          <p:cNvPr id="972699242" name=""/>
          <p:cNvPicPr>
            <a:picLocks noChangeAspect="1"/>
          </p:cNvPicPr>
          <p:nvPr/>
        </p:nvPicPr>
        <p:blipFill>
          <a:blip r:embed="rId3"/>
          <a:stretch/>
        </p:blipFill>
        <p:spPr bwMode="auto">
          <a:xfrm flipH="0" flipV="0">
            <a:off x="8678219" y="5295306"/>
            <a:ext cx="3518352" cy="155486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05702995" name="Объект 2"/>
          <p:cNvSpPr>
            <a:spLocks noGrp="1"/>
          </p:cNvSpPr>
          <p:nvPr>
            <p:ph idx="1"/>
          </p:nvPr>
        </p:nvSpPr>
        <p:spPr bwMode="auto">
          <a:xfrm>
            <a:off x="2711623" y="404663"/>
            <a:ext cx="8208910" cy="460647"/>
          </a:xfrm>
        </p:spPr>
        <p:txBody>
          <a:bodyPr/>
          <a:lstStyle/>
          <a:p>
            <a:pPr>
              <a:defRPr/>
            </a:pPr>
            <a:endParaRPr/>
          </a:p>
          <a:p>
            <a:pPr algn="ctr">
              <a:defRPr/>
            </a:pPr>
            <a:r>
              <a:rPr sz="2800" b="1" i="0" u="none">
                <a:solidFill>
                  <a:schemeClr val="accent2">
                    <a:lumMod val="75000"/>
                  </a:schemeClr>
                </a:solidFill>
                <a:latin typeface="Times New Roman"/>
                <a:ea typeface="Times New Roman"/>
                <a:cs typeface="Times New Roman"/>
              </a:rPr>
              <a:t>МБУ ДО «Детская школа искусств».</a:t>
            </a:r>
            <a:endParaRPr sz="2800" b="1">
              <a:solidFill>
                <a:schemeClr val="accent2">
                  <a:lumMod val="75000"/>
                </a:schemeClr>
              </a:solidFill>
            </a:endParaRPr>
          </a:p>
        </p:txBody>
      </p:sp>
      <p:sp>
        <p:nvSpPr>
          <p:cNvPr id="722315242" name="Content Placeholder 2"/>
          <p:cNvSpPr>
            <a:spLocks noGrp="1"/>
          </p:cNvSpPr>
          <p:nvPr>
            <p:ph idx="10"/>
          </p:nvPr>
        </p:nvSpPr>
        <p:spPr bwMode="auto">
          <a:xfrm>
            <a:off x="2711623" y="1335954"/>
            <a:ext cx="8750763" cy="4147864"/>
          </a:xfrm>
          <a:prstGeom prst="rect">
            <a:avLst/>
          </a:prstGeom>
        </p:spPr>
        <p:txBody>
          <a:bodyPr lIns="396000" anchor="t"/>
          <a:lstStyle>
            <a:lvl1pPr marL="0" indent="0">
              <a:buNone/>
              <a:defRPr sz="1400">
                <a:solidFill>
                  <a:schemeClr val="tx1">
                    <a:lumMod val="75000"/>
                    <a:lumOff val="25000"/>
                  </a:schemeClr>
                </a:solidFill>
              </a:defRPr>
            </a:lvl1pPr>
          </a:lstStyle>
          <a:p>
            <a:pPr>
              <a:defRPr/>
            </a:pPr>
            <a:endParaRPr/>
          </a:p>
          <a:p>
            <a:pPr>
              <a:defRPr/>
            </a:pPr>
            <a:r>
              <a:rPr sz="1600" b="0" i="0" u="none">
                <a:solidFill>
                  <a:schemeClr val="accent2">
                    <a:lumMod val="75000"/>
                  </a:schemeClr>
                </a:solidFill>
                <a:latin typeface="Times New Roman"/>
                <a:ea typeface="Times New Roman"/>
                <a:cs typeface="Times New Roman"/>
              </a:rPr>
              <a:t>Описание – 14 сентября 1920 года в Ардатове была открыта музыкальная школа для развития в уезде музыкального искусства. Ныне действующая детская школа искусств была открыта 23 августа 1966 года решением исполкома Ардатовского районного совета депутатов трудящихся, называлась тогда Ардатовской детской музыкальной школой. 26 сентября 1989 года была преобразована в детскую школу искусств. За годы существования учреждение выпустило 700 учащихся, 30 из них продолжили творческую деятельность. А 50% преподавателей школы — это ее выпускники. На данный момент в школе преподают 16 педагогов.</a:t>
            </a:r>
            <a:endParaRPr sz="1600">
              <a:solidFill>
                <a:schemeClr val="accent2">
                  <a:lumMod val="75000"/>
                </a:schemeClr>
              </a:solidFill>
            </a:endParaRPr>
          </a:p>
          <a:p>
            <a:pPr>
              <a:defRPr/>
            </a:pPr>
            <a:endParaRPr sz="1600">
              <a:solidFill>
                <a:schemeClr val="accent2">
                  <a:lumMod val="75000"/>
                </a:schemeClr>
              </a:solidFill>
            </a:endParaRPr>
          </a:p>
          <a:p>
            <a:pPr>
              <a:defRPr/>
            </a:pPr>
            <a:r>
              <a:rPr sz="1600" b="0" i="0" u="none">
                <a:solidFill>
                  <a:schemeClr val="accent2">
                    <a:lumMod val="75000"/>
                  </a:schemeClr>
                </a:solidFill>
                <a:latin typeface="Times New Roman"/>
                <a:ea typeface="Times New Roman"/>
                <a:cs typeface="Times New Roman"/>
              </a:rPr>
              <a:t>Вопрос – Сколько преподавателей были выпускниками школы (назвать количество).</a:t>
            </a:r>
            <a:endParaRPr sz="1600">
              <a:solidFill>
                <a:schemeClr val="accent2">
                  <a:lumMod val="75000"/>
                </a:schemeClr>
              </a:solidFill>
            </a:endParaRPr>
          </a:p>
          <a:p>
            <a:pPr>
              <a:defRPr/>
            </a:pPr>
            <a:endParaRPr sz="1600">
              <a:solidFill>
                <a:schemeClr val="accent2">
                  <a:lumMod val="75000"/>
                </a:schemeClr>
              </a:solidFill>
            </a:endParaRPr>
          </a:p>
          <a:p>
            <a:pPr>
              <a:defRPr/>
            </a:pPr>
            <a:r>
              <a:rPr sz="1600" b="0" i="0" u="none">
                <a:solidFill>
                  <a:schemeClr val="accent2">
                    <a:lumMod val="75000"/>
                  </a:schemeClr>
                </a:solidFill>
                <a:latin typeface="Times New Roman"/>
                <a:ea typeface="Times New Roman"/>
                <a:cs typeface="Times New Roman"/>
              </a:rPr>
              <a:t>Ответ -</a:t>
            </a:r>
            <a:r>
              <a:rPr sz="1600" b="0" i="0" u="none">
                <a:solidFill>
                  <a:schemeClr val="accent2">
                    <a:lumMod val="75000"/>
                  </a:schemeClr>
                </a:solidFill>
                <a:latin typeface="Times New Roman"/>
                <a:ea typeface="Times New Roman"/>
                <a:cs typeface="Times New Roman"/>
              </a:rPr>
              <a:t>  </a:t>
            </a:r>
            <a:r>
              <a:rPr sz="1600" b="0" i="0" u="none">
                <a:solidFill>
                  <a:schemeClr val="accent2">
                    <a:lumMod val="75000"/>
                  </a:schemeClr>
                </a:solidFill>
                <a:latin typeface="Times New Roman"/>
                <a:ea typeface="Times New Roman"/>
                <a:cs typeface="Times New Roman"/>
              </a:rPr>
              <a:t>8 человек.</a:t>
            </a:r>
            <a:endParaRPr sz="1600">
              <a:solidFill>
                <a:schemeClr val="accent2">
                  <a:lumMod val="75000"/>
                </a:schemeClr>
              </a:solidFill>
            </a:endParaRPr>
          </a:p>
          <a:p>
            <a:pPr>
              <a:defRPr/>
            </a:pPr>
            <a:endParaRPr sz="1600">
              <a:solidFill>
                <a:schemeClr val="accent2">
                  <a:lumMod val="75000"/>
                </a:schemeClr>
              </a:solidFill>
            </a:endParaRPr>
          </a:p>
          <a:p>
            <a:pPr>
              <a:defRPr/>
            </a:pPr>
            <a:r>
              <a:rPr sz="1600" b="0" i="0" u="none">
                <a:solidFill>
                  <a:schemeClr val="accent2">
                    <a:lumMod val="75000"/>
                  </a:schemeClr>
                </a:solidFill>
                <a:latin typeface="Times New Roman"/>
                <a:ea typeface="Times New Roman"/>
                <a:cs typeface="Times New Roman"/>
              </a:rPr>
              <a:t>Дальнейший путь - Переходим по геолокации и двигаемся дальше!</a:t>
            </a:r>
            <a:endParaRPr sz="1600">
              <a:solidFill>
                <a:schemeClr val="accent2">
                  <a:lumMod val="75000"/>
                </a:schemeClr>
              </a:solidFill>
            </a:endParaRPr>
          </a:p>
          <a:p>
            <a:pPr>
              <a:defRPr/>
            </a:pPr>
            <a:endParaRPr sz="1600">
              <a:solidFill>
                <a:schemeClr val="accent2">
                  <a:lumMod val="75000"/>
                </a:schemeClr>
              </a:solidFill>
            </a:endParaRPr>
          </a:p>
          <a:p>
            <a:pPr>
              <a:defRPr/>
            </a:pPr>
            <a:r>
              <a:rPr sz="1600" b="0" i="0" u="none">
                <a:solidFill>
                  <a:schemeClr val="accent2">
                    <a:lumMod val="75000"/>
                  </a:schemeClr>
                </a:solidFill>
                <a:latin typeface="Times New Roman"/>
                <a:ea typeface="Times New Roman"/>
                <a:cs typeface="Times New Roman"/>
              </a:rPr>
              <a:t>Геолокация - </a:t>
            </a:r>
            <a:r>
              <a:rPr lang="ru-RU" sz="1600" b="0" i="0" u="sng">
                <a:solidFill>
                  <a:schemeClr val="accent2">
                    <a:lumMod val="75000"/>
                  </a:schemeClr>
                </a:solidFill>
                <a:latin typeface="Times New Roman"/>
                <a:ea typeface="Times New Roman"/>
                <a:cs typeface="Times New Roman"/>
                <a:hlinkClick r:id="rId2" tooltip="https://yandex.ru/maps/?ll=43.092372%2C55.240065&amp;mode=poi&amp;poi%5Bpoint%5D=43.092372%2C55.240065&amp;poi%5Buri%5D=ymapsbm1%3A%2F%2Forg%3Foid%3D77639187475&amp;z=17.92"/>
              </a:rPr>
              <a:t>смотреть</a:t>
            </a:r>
            <a:endParaRPr sz="1600" b="0" i="0" u="none">
              <a:solidFill>
                <a:schemeClr val="accent2">
                  <a:lumMod val="75000"/>
                </a:schemeClr>
              </a:solidFill>
              <a:latin typeface="Times New Roman"/>
              <a:ea typeface="Times New Roman"/>
              <a:cs typeface="Times New Roman"/>
            </a:endParaRPr>
          </a:p>
          <a:p>
            <a:pPr>
              <a:defRPr/>
            </a:pPr>
            <a:endParaRPr sz="1600"/>
          </a:p>
        </p:txBody>
      </p:sp>
      <p:sp>
        <p:nvSpPr>
          <p:cNvPr id="1649440012" name="Прямоугольник 5"/>
          <p:cNvSpPr/>
          <p:nvPr/>
        </p:nvSpPr>
        <p:spPr bwMode="auto">
          <a:xfrm>
            <a:off x="5447927" y="1282535"/>
            <a:ext cx="6748643" cy="365795"/>
          </a:xfrm>
          <a:prstGeom prst="rect">
            <a:avLst/>
          </a:prstGeom>
        </p:spPr>
        <p:txBody>
          <a:bodyPr wrap="square">
            <a:spAutoFit/>
          </a:bodyPr>
          <a:lstStyle/>
          <a:p>
            <a:pPr>
              <a:defRPr/>
            </a:pPr>
            <a:endParaRPr/>
          </a:p>
        </p:txBody>
      </p:sp>
      <p:pic>
        <p:nvPicPr>
          <p:cNvPr id="1140668994" name=""/>
          <p:cNvPicPr>
            <a:picLocks noChangeAspect="1"/>
          </p:cNvPicPr>
          <p:nvPr/>
        </p:nvPicPr>
        <p:blipFill>
          <a:blip r:embed="rId3"/>
          <a:stretch/>
        </p:blipFill>
        <p:spPr bwMode="auto">
          <a:xfrm>
            <a:off x="9729596" y="5023458"/>
            <a:ext cx="2466974" cy="184784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818107213" name="Объект 2"/>
          <p:cNvSpPr>
            <a:spLocks noGrp="1"/>
          </p:cNvSpPr>
          <p:nvPr>
            <p:ph idx="1"/>
          </p:nvPr>
        </p:nvSpPr>
        <p:spPr bwMode="auto">
          <a:xfrm>
            <a:off x="2711623" y="404663"/>
            <a:ext cx="8208910" cy="460647"/>
          </a:xfrm>
        </p:spPr>
        <p:txBody>
          <a:bodyPr/>
          <a:lstStyle/>
          <a:p>
            <a:pPr>
              <a:defRPr/>
            </a:pPr>
            <a:endParaRPr/>
          </a:p>
          <a:p>
            <a:pPr algn="ctr">
              <a:defRPr/>
            </a:pPr>
            <a:r>
              <a:rPr sz="2800" b="1" i="0" u="none">
                <a:solidFill>
                  <a:schemeClr val="accent2">
                    <a:lumMod val="75000"/>
                  </a:schemeClr>
                </a:solidFill>
                <a:latin typeface="Times New Roman"/>
                <a:ea typeface="Times New Roman"/>
                <a:cs typeface="Times New Roman"/>
              </a:rPr>
              <a:t>Краеведческий музей Ардатовского муниципального округа.</a:t>
            </a:r>
            <a:endParaRPr sz="2800">
              <a:solidFill>
                <a:schemeClr val="accent2">
                  <a:lumMod val="75000"/>
                </a:schemeClr>
              </a:solidFill>
            </a:endParaRPr>
          </a:p>
        </p:txBody>
      </p:sp>
      <p:sp>
        <p:nvSpPr>
          <p:cNvPr id="872021206" name="Content Placeholder 2"/>
          <p:cNvSpPr>
            <a:spLocks noGrp="1"/>
          </p:cNvSpPr>
          <p:nvPr>
            <p:ph idx="10"/>
          </p:nvPr>
        </p:nvSpPr>
        <p:spPr bwMode="auto">
          <a:xfrm>
            <a:off x="2845428" y="1362051"/>
            <a:ext cx="8750763" cy="4147864"/>
          </a:xfrm>
          <a:prstGeom prst="rect">
            <a:avLst/>
          </a:prstGeom>
        </p:spPr>
        <p:txBody>
          <a:bodyPr lIns="396000" anchor="t"/>
          <a:lstStyle>
            <a:lvl1pPr marL="0" indent="0">
              <a:buNone/>
              <a:defRPr sz="1400">
                <a:solidFill>
                  <a:schemeClr val="tx1">
                    <a:lumMod val="75000"/>
                    <a:lumOff val="25000"/>
                  </a:schemeClr>
                </a:solidFill>
              </a:defRPr>
            </a:lvl1pPr>
          </a:lstStyle>
          <a:p>
            <a:pPr>
              <a:defRPr/>
            </a:pPr>
            <a:endParaRPr/>
          </a:p>
          <a:p>
            <a:pPr>
              <a:defRPr/>
            </a:pPr>
            <a:r>
              <a:rPr sz="1600" b="0" i="0" u="none">
                <a:solidFill>
                  <a:schemeClr val="accent2">
                    <a:lumMod val="75000"/>
                  </a:schemeClr>
                </a:solidFill>
                <a:latin typeface="Times New Roman"/>
                <a:ea typeface="Times New Roman"/>
                <a:cs typeface="Times New Roman"/>
              </a:rPr>
              <a:t>Справка - Ардатовский краеведческий музей был создан в 1982 году. Основателем стал Иван Васильевич Турутов, почетный гражданин Ардатова, второй секретарь райкома партии. В 2014 году музей приобрел в пользование двухэтажное каменное здание. В годы Великой Отечественной войны в здании располагался детский дом для детей блокадного Ленинграда.</a:t>
            </a:r>
            <a:endParaRPr sz="1600">
              <a:solidFill>
                <a:schemeClr val="accent2">
                  <a:lumMod val="75000"/>
                </a:schemeClr>
              </a:solidFill>
            </a:endParaRPr>
          </a:p>
          <a:p>
            <a:pPr>
              <a:defRPr/>
            </a:pPr>
            <a:endParaRPr sz="1600">
              <a:solidFill>
                <a:schemeClr val="accent2">
                  <a:lumMod val="75000"/>
                </a:schemeClr>
              </a:solidFill>
            </a:endParaRPr>
          </a:p>
          <a:p>
            <a:pPr>
              <a:defRPr/>
            </a:pPr>
            <a:r>
              <a:rPr sz="1600" b="0" i="0" u="none">
                <a:solidFill>
                  <a:schemeClr val="accent2">
                    <a:lumMod val="75000"/>
                  </a:schemeClr>
                </a:solidFill>
                <a:latin typeface="Times New Roman"/>
                <a:ea typeface="Times New Roman"/>
                <a:cs typeface="Times New Roman"/>
              </a:rPr>
              <a:t>Вопрос – Предположите, в каком году здание музея стало убежищем для детей (назвать год).</a:t>
            </a:r>
            <a:endParaRPr sz="1600">
              <a:solidFill>
                <a:schemeClr val="accent2">
                  <a:lumMod val="75000"/>
                </a:schemeClr>
              </a:solidFill>
            </a:endParaRPr>
          </a:p>
          <a:p>
            <a:pPr>
              <a:defRPr/>
            </a:pPr>
            <a:endParaRPr sz="1600">
              <a:solidFill>
                <a:schemeClr val="accent2">
                  <a:lumMod val="75000"/>
                </a:schemeClr>
              </a:solidFill>
            </a:endParaRPr>
          </a:p>
          <a:p>
            <a:pPr>
              <a:defRPr/>
            </a:pPr>
            <a:r>
              <a:rPr sz="1600" b="0" i="0" u="none">
                <a:solidFill>
                  <a:schemeClr val="accent2">
                    <a:lumMod val="75000"/>
                  </a:schemeClr>
                </a:solidFill>
                <a:latin typeface="Times New Roman"/>
                <a:ea typeface="Times New Roman"/>
                <a:cs typeface="Times New Roman"/>
              </a:rPr>
              <a:t>Ответ – В 1942 году.</a:t>
            </a:r>
            <a:endParaRPr sz="1600">
              <a:solidFill>
                <a:schemeClr val="accent2">
                  <a:lumMod val="75000"/>
                </a:schemeClr>
              </a:solidFill>
            </a:endParaRPr>
          </a:p>
          <a:p>
            <a:pPr>
              <a:defRPr/>
            </a:pPr>
            <a:endParaRPr sz="1600">
              <a:solidFill>
                <a:schemeClr val="accent2">
                  <a:lumMod val="75000"/>
                </a:schemeClr>
              </a:solidFill>
            </a:endParaRPr>
          </a:p>
          <a:p>
            <a:pPr>
              <a:defRPr/>
            </a:pPr>
            <a:r>
              <a:rPr sz="1600" b="0" i="0" u="none">
                <a:solidFill>
                  <a:schemeClr val="accent2">
                    <a:lumMod val="75000"/>
                  </a:schemeClr>
                </a:solidFill>
                <a:latin typeface="Times New Roman"/>
                <a:ea typeface="Times New Roman"/>
                <a:cs typeface="Times New Roman"/>
              </a:rPr>
              <a:t>Дальнейший путь – </a:t>
            </a:r>
            <a:r>
              <a:rPr sz="1600" b="0" i="0" u="none">
                <a:solidFill>
                  <a:schemeClr val="accent2">
                    <a:lumMod val="75000"/>
                  </a:schemeClr>
                </a:solidFill>
                <a:latin typeface="Times New Roman"/>
                <a:ea typeface="Times New Roman"/>
                <a:cs typeface="Times New Roman"/>
              </a:rPr>
              <a:t> </a:t>
            </a:r>
            <a:r>
              <a:rPr sz="1600" b="0" i="0" u="none">
                <a:solidFill>
                  <a:schemeClr val="accent2">
                    <a:lumMod val="75000"/>
                  </a:schemeClr>
                </a:solidFill>
                <a:latin typeface="Times New Roman"/>
                <a:ea typeface="Times New Roman"/>
                <a:cs typeface="Times New Roman"/>
              </a:rPr>
              <a:t>Переходим по геолокации и двигаемся дальше</a:t>
            </a:r>
            <a:endParaRPr sz="1600">
              <a:solidFill>
                <a:schemeClr val="accent2">
                  <a:lumMod val="75000"/>
                </a:schemeClr>
              </a:solidFill>
            </a:endParaRPr>
          </a:p>
          <a:p>
            <a:pPr>
              <a:defRPr/>
            </a:pPr>
            <a:endParaRPr sz="1600">
              <a:solidFill>
                <a:schemeClr val="accent2">
                  <a:lumMod val="75000"/>
                </a:schemeClr>
              </a:solidFill>
            </a:endParaRPr>
          </a:p>
          <a:p>
            <a:pPr>
              <a:defRPr/>
            </a:pPr>
            <a:r>
              <a:rPr sz="1600" b="0" i="0" u="none">
                <a:solidFill>
                  <a:schemeClr val="accent2">
                    <a:lumMod val="75000"/>
                  </a:schemeClr>
                </a:solidFill>
                <a:latin typeface="Times New Roman"/>
                <a:ea typeface="Times New Roman"/>
                <a:cs typeface="Times New Roman"/>
              </a:rPr>
              <a:t>Геолокация - </a:t>
            </a:r>
            <a:r>
              <a:rPr lang="ru-RU" sz="1600" b="0" i="0" u="sng">
                <a:solidFill>
                  <a:schemeClr val="accent2">
                    <a:lumMod val="75000"/>
                  </a:schemeClr>
                </a:solidFill>
                <a:latin typeface="Times New Roman"/>
                <a:ea typeface="Times New Roman"/>
                <a:cs typeface="Times New Roman"/>
                <a:hlinkClick r:id="rId2" tooltip="https://yandex.ru/maps/11079/nizhny-novgorod-oblast'/house/ulitsa_lenina_16/YEoYdg5jSUEAQFtvfX5yeHxnYQ==/?ll=43.093170%2C55.238859&amp;z=18.89"/>
              </a:rPr>
              <a:t>смотреть</a:t>
            </a:r>
            <a:endParaRPr sz="1600">
              <a:solidFill>
                <a:schemeClr val="accent2">
                  <a:lumMod val="75000"/>
                </a:schemeClr>
              </a:solidFill>
            </a:endParaRPr>
          </a:p>
        </p:txBody>
      </p:sp>
      <p:sp>
        <p:nvSpPr>
          <p:cNvPr id="2034552593" name="Прямоугольник 5"/>
          <p:cNvSpPr/>
          <p:nvPr/>
        </p:nvSpPr>
        <p:spPr bwMode="auto">
          <a:xfrm>
            <a:off x="5447927" y="1282535"/>
            <a:ext cx="6748643" cy="365795"/>
          </a:xfrm>
          <a:prstGeom prst="rect">
            <a:avLst/>
          </a:prstGeom>
        </p:spPr>
        <p:txBody>
          <a:bodyPr wrap="square">
            <a:spAutoFit/>
          </a:bodyPr>
          <a:lstStyle/>
          <a:p>
            <a:pPr>
              <a:defRPr/>
            </a:pPr>
            <a:endParaRPr/>
          </a:p>
        </p:txBody>
      </p:sp>
      <p:pic>
        <p:nvPicPr>
          <p:cNvPr id="1830176302" name=""/>
          <p:cNvPicPr>
            <a:picLocks noChangeAspect="1"/>
          </p:cNvPicPr>
          <p:nvPr/>
        </p:nvPicPr>
        <p:blipFill>
          <a:blip r:embed="rId3"/>
          <a:stretch/>
        </p:blipFill>
        <p:spPr bwMode="auto">
          <a:xfrm flipH="0" flipV="0">
            <a:off x="8182397" y="4180446"/>
            <a:ext cx="4014174" cy="267742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960444971" name="Объект 2"/>
          <p:cNvSpPr>
            <a:spLocks noGrp="1"/>
          </p:cNvSpPr>
          <p:nvPr>
            <p:ph idx="1"/>
          </p:nvPr>
        </p:nvSpPr>
        <p:spPr bwMode="auto">
          <a:xfrm>
            <a:off x="2711623" y="404663"/>
            <a:ext cx="8208910" cy="460647"/>
          </a:xfrm>
        </p:spPr>
        <p:txBody>
          <a:bodyPr/>
          <a:lstStyle/>
          <a:p>
            <a:pPr algn="ctr">
              <a:defRPr/>
            </a:pPr>
            <a:r>
              <a:rPr lang="ru-RU" sz="2800" b="1">
                <a:solidFill>
                  <a:schemeClr val="accent2">
                    <a:lumMod val="75000"/>
                  </a:schemeClr>
                </a:solidFill>
              </a:rPr>
              <a:t>Приложение к перзентации</a:t>
            </a:r>
            <a:endParaRPr sz="2800" b="1">
              <a:solidFill>
                <a:schemeClr val="accent2">
                  <a:lumMod val="75000"/>
                </a:schemeClr>
              </a:solidFill>
            </a:endParaRPr>
          </a:p>
        </p:txBody>
      </p:sp>
      <p:sp>
        <p:nvSpPr>
          <p:cNvPr id="103856736" name="Content Placeholder 2"/>
          <p:cNvSpPr>
            <a:spLocks noGrp="1"/>
          </p:cNvSpPr>
          <p:nvPr>
            <p:ph idx="10"/>
          </p:nvPr>
        </p:nvSpPr>
        <p:spPr bwMode="auto">
          <a:xfrm>
            <a:off x="2845428" y="1844824"/>
            <a:ext cx="8750763" cy="4147864"/>
          </a:xfrm>
          <a:prstGeom prst="rect">
            <a:avLst/>
          </a:prstGeom>
        </p:spPr>
        <p:txBody>
          <a:bodyPr lIns="396000" anchor="t"/>
          <a:lstStyle>
            <a:lvl1pPr marL="0" indent="0">
              <a:buNone/>
              <a:defRPr sz="1400">
                <a:solidFill>
                  <a:schemeClr val="tx1">
                    <a:lumMod val="75000"/>
                    <a:lumOff val="25000"/>
                  </a:schemeClr>
                </a:solidFill>
              </a:defRPr>
            </a:lvl1pPr>
          </a:lstStyle>
          <a:p>
            <a:pPr>
              <a:defRPr/>
            </a:pPr>
            <a:endParaRPr/>
          </a:p>
        </p:txBody>
      </p:sp>
      <p:sp>
        <p:nvSpPr>
          <p:cNvPr id="1084298511" name="Прямоугольник 5"/>
          <p:cNvSpPr/>
          <p:nvPr/>
        </p:nvSpPr>
        <p:spPr bwMode="auto">
          <a:xfrm>
            <a:off x="5447927" y="1282535"/>
            <a:ext cx="6748643" cy="365795"/>
          </a:xfrm>
          <a:prstGeom prst="rect">
            <a:avLst/>
          </a:prstGeom>
        </p:spPr>
        <p:txBody>
          <a:bodyPr wrap="square">
            <a:spAutoFit/>
          </a:bodyPr>
          <a:lstStyle/>
          <a:p>
            <a:pPr>
              <a:defRPr/>
            </a:pP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Arial"/>
        <a:cs typeface="Arial"/>
      </a:majorFont>
      <a:minorFont>
        <a:latin typeface="맑은 고딕"/>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Р7-Офис/7.2.2.36</Application>
  <DocSecurity>0</DocSecurity>
  <PresentationFormat>Широкоэкранный</PresentationFormat>
  <Paragraphs>0</Paragraphs>
  <Slides>13</Slides>
  <Notes>13</Notes>
  <HiddenSlides>0</HiddenSlides>
  <MMClips>2</MMClips>
  <ScaleCrop>0</ScaleCrop>
  <HeadingPairs>
    <vt:vector size="4" baseType="variant">
      <vt:variant>
        <vt:lpstr>Theme</vt:lpstr>
      </vt:variant>
      <vt:variant>
        <vt:i4>1</vt:i4>
      </vt:variant>
      <vt:variant>
        <vt:lpstr>Slide Titles</vt:lpstr>
      </vt:variant>
      <vt:variant>
        <vt:i4>13</vt:i4>
      </vt:variant>
    </vt:vector>
  </HeadingPairs>
  <TitlesOfParts>
    <vt:vector size="14"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Manager/>
  <Company>Microsoft Corporation</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Allppt.com</dc:creator>
  <cp:keywords/>
  <dc:description/>
  <dc:identifier/>
  <dc:language/>
  <cp:lastModifiedBy/>
  <cp:revision>48</cp:revision>
  <dcterms:created xsi:type="dcterms:W3CDTF">2014-04-01T16:35:38Z</dcterms:created>
  <dcterms:modified xsi:type="dcterms:W3CDTF">2023-11-09T10:33:40Z</dcterms:modified>
  <cp:category/>
  <cp:contentStatus/>
  <cp:version/>
</cp:coreProperties>
</file>